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8" r:id="rId2"/>
  </p:sldMasterIdLst>
  <p:notesMasterIdLst>
    <p:notesMasterId r:id="rId25"/>
  </p:notesMasterIdLst>
  <p:sldIdLst>
    <p:sldId id="256" r:id="rId3"/>
    <p:sldId id="392" r:id="rId4"/>
    <p:sldId id="426" r:id="rId5"/>
    <p:sldId id="397" r:id="rId6"/>
    <p:sldId id="393" r:id="rId7"/>
    <p:sldId id="423" r:id="rId8"/>
    <p:sldId id="422" r:id="rId9"/>
    <p:sldId id="432" r:id="rId10"/>
    <p:sldId id="410" r:id="rId11"/>
    <p:sldId id="429" r:id="rId12"/>
    <p:sldId id="427" r:id="rId13"/>
    <p:sldId id="428" r:id="rId14"/>
    <p:sldId id="435" r:id="rId15"/>
    <p:sldId id="436" r:id="rId16"/>
    <p:sldId id="409" r:id="rId17"/>
    <p:sldId id="439" r:id="rId18"/>
    <p:sldId id="441" r:id="rId19"/>
    <p:sldId id="437" r:id="rId20"/>
    <p:sldId id="404" r:id="rId21"/>
    <p:sldId id="414" r:id="rId22"/>
    <p:sldId id="411" r:id="rId23"/>
    <p:sldId id="442"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cini, Benjamin Robert" initials="PBR" lastIdx="1" clrIdx="0">
    <p:extLst>
      <p:ext uri="{19B8F6BF-5375-455C-9EA6-DF929625EA0E}">
        <p15:presenceInfo xmlns:p15="http://schemas.microsoft.com/office/powerpoint/2012/main" userId="S-1-5-21-2076390139-1363556362-943750798-6741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D988"/>
    <a:srgbClr val="E6E6E6"/>
    <a:srgbClr val="9AAC84"/>
    <a:srgbClr val="A5A5A5"/>
    <a:srgbClr val="FFF2CC"/>
    <a:srgbClr val="FCE4D6"/>
    <a:srgbClr val="E2EFDA"/>
    <a:srgbClr val="4040FF"/>
    <a:srgbClr val="4D9DD1"/>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68" autoAdjust="0"/>
    <p:restoredTop sz="85546" autoAdjust="0"/>
  </p:normalViewPr>
  <p:slideViewPr>
    <p:cSldViewPr snapToGrid="0">
      <p:cViewPr>
        <p:scale>
          <a:sx n="125" d="100"/>
          <a:sy n="125" d="100"/>
        </p:scale>
        <p:origin x="90" y="33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ECF20D-F6D9-48F0-827A-EAB96476F55E}" type="datetimeFigureOut">
              <a:rPr lang="en-US" smtClean="0"/>
              <a:t>2/12/2024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02CC36-CD2E-49FA-A919-762571CB942F}" type="slidenum">
              <a:rPr lang="en-US" smtClean="0"/>
              <a:t>‹#›</a:t>
            </a:fld>
            <a:endParaRPr lang="en-US"/>
          </a:p>
        </p:txBody>
      </p:sp>
    </p:spTree>
    <p:extLst>
      <p:ext uri="{BB962C8B-B14F-4D97-AF65-F5344CB8AC3E}">
        <p14:creationId xmlns:p14="http://schemas.microsoft.com/office/powerpoint/2010/main" val="3074696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everyone, my name is Ben Moldenhauer, and this is some substructuring work I've done at the start of my post doc at Sandia National Labs with Dan Roettgen</a:t>
            </a:r>
          </a:p>
        </p:txBody>
      </p:sp>
      <p:sp>
        <p:nvSpPr>
          <p:cNvPr id="4" name="Slide Number Placeholder 3"/>
          <p:cNvSpPr>
            <a:spLocks noGrp="1"/>
          </p:cNvSpPr>
          <p:nvPr>
            <p:ph type="sldNum" sz="quarter" idx="5"/>
          </p:nvPr>
        </p:nvSpPr>
        <p:spPr/>
        <p:txBody>
          <a:bodyPr/>
          <a:lstStyle/>
          <a:p>
            <a:fld id="{D602CC36-CD2E-49FA-A919-762571CB942F}" type="slidenum">
              <a:rPr lang="en-US" smtClean="0"/>
              <a:t>1</a:t>
            </a:fld>
            <a:endParaRPr lang="en-US"/>
          </a:p>
        </p:txBody>
      </p:sp>
    </p:spTree>
    <p:extLst>
      <p:ext uri="{BB962C8B-B14F-4D97-AF65-F5344CB8AC3E}">
        <p14:creationId xmlns:p14="http://schemas.microsoft.com/office/powerpoint/2010/main" val="1418785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as a demonstration of what you can do with the substructured model that will come into play again later, we can use the coupled M, C, and K matrices in a numerical simulation to an applied force. So here we have a drive point at the top side of the frame which excite a particular mode. And with this mode the frequency is close but a little low, while the damping is over predicted by about double, and we can see that in the time signal, where it damps out faster than the measured response. So now, moving on to the nonlinear portion of the work:</a:t>
            </a:r>
          </a:p>
        </p:txBody>
      </p:sp>
      <p:sp>
        <p:nvSpPr>
          <p:cNvPr id="4" name="Slide Number Placeholder 3"/>
          <p:cNvSpPr>
            <a:spLocks noGrp="1"/>
          </p:cNvSpPr>
          <p:nvPr>
            <p:ph type="sldNum" sz="quarter" idx="5"/>
          </p:nvPr>
        </p:nvSpPr>
        <p:spPr/>
        <p:txBody>
          <a:bodyPr/>
          <a:lstStyle/>
          <a:p>
            <a:fld id="{D602CC36-CD2E-49FA-A919-762571CB942F}" type="slidenum">
              <a:rPr lang="en-US" smtClean="0"/>
              <a:t>10</a:t>
            </a:fld>
            <a:endParaRPr lang="en-US"/>
          </a:p>
        </p:txBody>
      </p:sp>
    </p:spTree>
    <p:extLst>
      <p:ext uri="{BB962C8B-B14F-4D97-AF65-F5344CB8AC3E}">
        <p14:creationId xmlns:p14="http://schemas.microsoft.com/office/powerpoint/2010/main" val="3277005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first thing was screening the structure by hitting the frame, plate, and thin wing assembly at multiple drive points at various force levels to gauge the degree of nonlinearity present in the system. What we would expect is that modes that excite the jointed interface will show a more nonlinear response due to frictional effects in the interface. The mode on left shows a very consistent linear response, where higher level impacts cause minimal changes to the FRF peak. Meanwhile, the modes on the right show a clear drop in peak height as force level increases, indicating an increase in damping. What I found was a few modes are very linear, most have nearly linear frequency but increasing damping, and a certain few had both a significant frequency and damping shift.</a:t>
            </a:r>
          </a:p>
        </p:txBody>
      </p:sp>
      <p:sp>
        <p:nvSpPr>
          <p:cNvPr id="4" name="Slide Number Placeholder 3"/>
          <p:cNvSpPr>
            <a:spLocks noGrp="1"/>
          </p:cNvSpPr>
          <p:nvPr>
            <p:ph type="sldNum" sz="quarter" idx="5"/>
          </p:nvPr>
        </p:nvSpPr>
        <p:spPr/>
        <p:txBody>
          <a:bodyPr/>
          <a:lstStyle/>
          <a:p>
            <a:fld id="{D602CC36-CD2E-49FA-A919-762571CB942F}" type="slidenum">
              <a:rPr lang="en-US" smtClean="0"/>
              <a:t>11</a:t>
            </a:fld>
            <a:endParaRPr lang="en-US"/>
          </a:p>
        </p:txBody>
      </p:sp>
    </p:spTree>
    <p:extLst>
      <p:ext uri="{BB962C8B-B14F-4D97-AF65-F5344CB8AC3E}">
        <p14:creationId xmlns:p14="http://schemas.microsoft.com/office/powerpoint/2010/main" val="1952358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Such as this mode near 855 Hz, which shows the lowering peak from increasing damping, and the distortions due to a softening natural frequency. In the mode shape animation there, you can see that this is a very localized bending of the top of the frame. [NEXT] This leads to an in-plane shearing of the joint interface and the typical frictional nonlinear behavior present in the FRFs. </a:t>
            </a:r>
          </a:p>
        </p:txBody>
      </p:sp>
      <p:sp>
        <p:nvSpPr>
          <p:cNvPr id="4" name="Slide Number Placeholder 3"/>
          <p:cNvSpPr>
            <a:spLocks noGrp="1"/>
          </p:cNvSpPr>
          <p:nvPr>
            <p:ph type="sldNum" sz="quarter" idx="5"/>
          </p:nvPr>
        </p:nvSpPr>
        <p:spPr/>
        <p:txBody>
          <a:bodyPr/>
          <a:lstStyle/>
          <a:p>
            <a:fld id="{D602CC36-CD2E-49FA-A919-762571CB942F}" type="slidenum">
              <a:rPr lang="en-US" smtClean="0"/>
              <a:t>12</a:t>
            </a:fld>
            <a:endParaRPr lang="en-US"/>
          </a:p>
        </p:txBody>
      </p:sp>
    </p:spTree>
    <p:extLst>
      <p:ext uri="{BB962C8B-B14F-4D97-AF65-F5344CB8AC3E}">
        <p14:creationId xmlns:p14="http://schemas.microsoft.com/office/powerpoint/2010/main" val="1008080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fit a model to this nonlinear behavior we see in the mode, we first apply a modal filter to isolate the nonlinear modal response. So for “weakly nonlinear” systems, it can usually be assumed that the stiffness and damping of the structure shift while the mode shapes remain constant. By using the identified linear mode shapes of the system, we can cast the measured physical responses to an approximately single-degree-of-freedom nonlinear modal response of the target mode. </a:t>
            </a:r>
          </a:p>
        </p:txBody>
      </p:sp>
      <p:sp>
        <p:nvSpPr>
          <p:cNvPr id="4" name="Slide Number Placeholder 3"/>
          <p:cNvSpPr>
            <a:spLocks noGrp="1"/>
          </p:cNvSpPr>
          <p:nvPr>
            <p:ph type="sldNum" sz="quarter" idx="5"/>
          </p:nvPr>
        </p:nvSpPr>
        <p:spPr/>
        <p:txBody>
          <a:bodyPr/>
          <a:lstStyle/>
          <a:p>
            <a:fld id="{D602CC36-CD2E-49FA-A919-762571CB942F}" type="slidenum">
              <a:rPr lang="en-US" smtClean="0"/>
              <a:t>13</a:t>
            </a:fld>
            <a:endParaRPr lang="en-US"/>
          </a:p>
        </p:txBody>
      </p:sp>
    </p:spTree>
    <p:extLst>
      <p:ext uri="{BB962C8B-B14F-4D97-AF65-F5344CB8AC3E}">
        <p14:creationId xmlns:p14="http://schemas.microsoft.com/office/powerpoint/2010/main" val="14440451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that isolated nonlinear modal response, we then used the Restoring Force Surface method to form a nonlinear pseudo-modal model. RFS starts with EOM with a general nonlinear internal forcing term. Since we know the applied force and subsequent response from the experimental data, we can calculate this nonlinear restoring force. We assumed a standard nonlinear model form of quadratic and cubic displacement and velocity terms. Since we know the linear stiffness and damping from low level linear test, we can use those as known quantities in the identification. [NEXT] So we can set up a set of over determined linear equations and solve for the coefficients of the nonlinear terms via linear least squares. [NEXT] And these nonlinear polynomials will be the nonlinearity projected through the substructuring. </a:t>
            </a:r>
          </a:p>
        </p:txBody>
      </p:sp>
      <p:sp>
        <p:nvSpPr>
          <p:cNvPr id="4" name="Slide Number Placeholder 3"/>
          <p:cNvSpPr>
            <a:spLocks noGrp="1"/>
          </p:cNvSpPr>
          <p:nvPr>
            <p:ph type="sldNum" sz="quarter" idx="5"/>
          </p:nvPr>
        </p:nvSpPr>
        <p:spPr/>
        <p:txBody>
          <a:bodyPr/>
          <a:lstStyle/>
          <a:p>
            <a:fld id="{D602CC36-CD2E-49FA-A919-762571CB942F}" type="slidenum">
              <a:rPr lang="en-US" smtClean="0"/>
              <a:t>14</a:t>
            </a:fld>
            <a:endParaRPr lang="en-US"/>
          </a:p>
        </p:txBody>
      </p:sp>
    </p:spTree>
    <p:extLst>
      <p:ext uri="{BB962C8B-B14F-4D97-AF65-F5344CB8AC3E}">
        <p14:creationId xmlns:p14="http://schemas.microsoft.com/office/powerpoint/2010/main" val="1196395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do that, we can make a small modification to the linear CMS equations we saw before. So, again assuming weakly nonlinear systems, the mode shapes are constant </a:t>
            </a:r>
          </a:p>
        </p:txBody>
      </p:sp>
      <p:sp>
        <p:nvSpPr>
          <p:cNvPr id="4" name="Slide Number Placeholder 3"/>
          <p:cNvSpPr>
            <a:spLocks noGrp="1"/>
          </p:cNvSpPr>
          <p:nvPr>
            <p:ph type="sldNum" sz="quarter" idx="5"/>
          </p:nvPr>
        </p:nvSpPr>
        <p:spPr/>
        <p:txBody>
          <a:bodyPr/>
          <a:lstStyle/>
          <a:p>
            <a:fld id="{D602CC36-CD2E-49FA-A919-762571CB942F}" type="slidenum">
              <a:rPr lang="en-US" smtClean="0"/>
              <a:t>15</a:t>
            </a:fld>
            <a:endParaRPr lang="en-US"/>
          </a:p>
        </p:txBody>
      </p:sp>
    </p:spTree>
    <p:extLst>
      <p:ext uri="{BB962C8B-B14F-4D97-AF65-F5344CB8AC3E}">
        <p14:creationId xmlns:p14="http://schemas.microsoft.com/office/powerpoint/2010/main" val="2522736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Measured nonlinear response of the truth system (frame, plate, thick wing) in black, where the prediction from linear SS is in red and the prediction from including and projecting the nonlinear elements is in blue</a:t>
            </a:r>
          </a:p>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16</a:t>
            </a:fld>
            <a:endParaRPr lang="en-US"/>
          </a:p>
        </p:txBody>
      </p:sp>
    </p:spTree>
    <p:extLst>
      <p:ext uri="{BB962C8B-B14F-4D97-AF65-F5344CB8AC3E}">
        <p14:creationId xmlns:p14="http://schemas.microsoft.com/office/powerpoint/2010/main" val="3821247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Same as previous slide but in time domain. The increase in damping in the truth time series is closely followed here. Initial effect is a higher order mode outside the substructuring range. </a:t>
            </a:r>
          </a:p>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17</a:t>
            </a:fld>
            <a:endParaRPr lang="en-US"/>
          </a:p>
        </p:txBody>
      </p:sp>
    </p:spTree>
    <p:extLst>
      <p:ext uri="{BB962C8B-B14F-4D97-AF65-F5344CB8AC3E}">
        <p14:creationId xmlns:p14="http://schemas.microsoft.com/office/powerpoint/2010/main" val="83531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low level hit and simulation, with NL </a:t>
            </a:r>
            <a:r>
              <a:rPr lang="en-US" dirty="0" err="1"/>
              <a:t>coeff</a:t>
            </a:r>
            <a:r>
              <a:rPr lang="en-US" dirty="0"/>
              <a:t> still active. Showing that at low level, the NL elements are not active and the response converges back to the linear parameters.</a:t>
            </a:r>
          </a:p>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18</a:t>
            </a:fld>
            <a:endParaRPr lang="en-US"/>
          </a:p>
        </p:txBody>
      </p:sp>
    </p:spTree>
    <p:extLst>
      <p:ext uri="{BB962C8B-B14F-4D97-AF65-F5344CB8AC3E}">
        <p14:creationId xmlns:p14="http://schemas.microsoft.com/office/powerpoint/2010/main" val="1711116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I’ll start by saying that substructuring has a rich history of research and development, and this work uses the dynamic substructures technical division round robin structure, which in its basic configuration is the four unit frame and rectangular wing assembly shown on the right. This is meant to roughly resemble an airplane, but various other attachments can be fabricated so that it approximates an automobile or building. And researchers can sign up with the TD to get involved and get hardware, which can include the frame, thin and thick rectangular wings and fasteners, an assembly procedure, and CAD models of the wings. And the intent is not to set a “correct” answer and judge who gets closest, its to demonstrate different techniques and foster collaboration within the community. And if you want more info or access to hardware, you can talk to Dan Roettgen, myself, or Andreas Linderholt. </a:t>
            </a:r>
          </a:p>
          <a:p>
            <a:endParaRPr lang="en-US" dirty="0"/>
          </a:p>
        </p:txBody>
      </p:sp>
      <p:sp>
        <p:nvSpPr>
          <p:cNvPr id="4" name="Slide Number Placeholder 3"/>
          <p:cNvSpPr>
            <a:spLocks noGrp="1"/>
          </p:cNvSpPr>
          <p:nvPr>
            <p:ph type="sldNum" sz="quarter" idx="5"/>
          </p:nvPr>
        </p:nvSpPr>
        <p:spPr/>
        <p:txBody>
          <a:bodyPr/>
          <a:lstStyle/>
          <a:p>
            <a:fld id="{D602CC36-CD2E-49FA-A919-762571CB942F}" type="slidenum">
              <a:rPr lang="en-US" smtClean="0"/>
              <a:t>2</a:t>
            </a:fld>
            <a:endParaRPr lang="en-US"/>
          </a:p>
        </p:txBody>
      </p:sp>
    </p:spTree>
    <p:extLst>
      <p:ext uri="{BB962C8B-B14F-4D97-AF65-F5344CB8AC3E}">
        <p14:creationId xmlns:p14="http://schemas.microsoft.com/office/powerpoint/2010/main" val="2891215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motivation behind my project, was that last year, a lot of work was done practicing substructuring techniques on the test bed at low, linear response levels. But, since there is a bolted joint interface between the wing and frame, we can expect that some degree of nonlinear response will manifest at higher forcing levels. So what we did for this year was to screen the assembly for nonlinear behavior, and then form a nonlinear pseudo-modal model and try to project that nonlinearity through the linear substructuring prediction. </a:t>
            </a:r>
          </a:p>
        </p:txBody>
      </p:sp>
      <p:sp>
        <p:nvSpPr>
          <p:cNvPr id="4" name="Slide Number Placeholder 3"/>
          <p:cNvSpPr>
            <a:spLocks noGrp="1"/>
          </p:cNvSpPr>
          <p:nvPr>
            <p:ph type="sldNum" sz="quarter" idx="5"/>
          </p:nvPr>
        </p:nvSpPr>
        <p:spPr/>
        <p:txBody>
          <a:bodyPr/>
          <a:lstStyle/>
          <a:p>
            <a:fld id="{D602CC36-CD2E-49FA-A919-762571CB942F}" type="slidenum">
              <a:rPr lang="en-US" smtClean="0"/>
              <a:t>3</a:t>
            </a:fld>
            <a:endParaRPr lang="en-US"/>
          </a:p>
        </p:txBody>
      </p:sp>
    </p:spTree>
    <p:extLst>
      <p:ext uri="{BB962C8B-B14F-4D97-AF65-F5344CB8AC3E}">
        <p14:creationId xmlns:p14="http://schemas.microsoft.com/office/powerpoint/2010/main" val="483531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a diagram to give you an idea of what we’re trying to do with substructuring. [NEXT] The goal is to start with an assembly of the frame, a transmission simulator plate, and the thin rectangular wing, [NEXT] decouple the dynamics of the plate and thin wing, [NEXT] and then replace it by coupling in the plate and thick wing. [NEXT] And then this will give us a prediction of the frame, plate, and thick wing assembly. So in addition to getting a linear prediction, we want to form a nonlinear pseudo-modal model of the original assembly, and project that through to get a prediction of the nonlinear response of the thick wing assembly. </a:t>
            </a:r>
          </a:p>
        </p:txBody>
      </p:sp>
      <p:sp>
        <p:nvSpPr>
          <p:cNvPr id="4" name="Slide Number Placeholder 3"/>
          <p:cNvSpPr>
            <a:spLocks noGrp="1"/>
          </p:cNvSpPr>
          <p:nvPr>
            <p:ph type="sldNum" sz="quarter" idx="5"/>
          </p:nvPr>
        </p:nvSpPr>
        <p:spPr/>
        <p:txBody>
          <a:bodyPr/>
          <a:lstStyle/>
          <a:p>
            <a:fld id="{D602CC36-CD2E-49FA-A919-762571CB942F}" type="slidenum">
              <a:rPr lang="en-US" smtClean="0"/>
              <a:t>4</a:t>
            </a:fld>
            <a:endParaRPr lang="en-US"/>
          </a:p>
        </p:txBody>
      </p:sp>
    </p:spTree>
    <p:extLst>
      <p:ext uri="{BB962C8B-B14F-4D97-AF65-F5344CB8AC3E}">
        <p14:creationId xmlns:p14="http://schemas.microsoft.com/office/powerpoint/2010/main" val="1546966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get the experimental data I needed for each assembly, I did very standard linear modal testing, where the assemblies were suspended with bungee cords and then impacted with a modal hammer. I instrumented with a lot of accelerometers to try and get a good spatial resolution of the mode shapes out to at least 1600 Hz. I initially had washers between the components, but this made the system response too linear. Which is bad in this case since we need to see some sort of nonlinear behavior in order to model and project it. So for all data shown here, there are no washers in the interfaces. And each is held together by 4 steel bolts in the corners of the plate. </a:t>
            </a:r>
          </a:p>
        </p:txBody>
      </p:sp>
      <p:sp>
        <p:nvSpPr>
          <p:cNvPr id="4" name="Slide Number Placeholder 3"/>
          <p:cNvSpPr>
            <a:spLocks noGrp="1"/>
          </p:cNvSpPr>
          <p:nvPr>
            <p:ph type="sldNum" sz="quarter" idx="5"/>
          </p:nvPr>
        </p:nvSpPr>
        <p:spPr/>
        <p:txBody>
          <a:bodyPr/>
          <a:lstStyle/>
          <a:p>
            <a:fld id="{D602CC36-CD2E-49FA-A919-762571CB942F}" type="slidenum">
              <a:rPr lang="en-US" smtClean="0"/>
              <a:t>5</a:t>
            </a:fld>
            <a:endParaRPr lang="en-US"/>
          </a:p>
        </p:txBody>
      </p:sp>
    </p:spTree>
    <p:extLst>
      <p:ext uri="{BB962C8B-B14F-4D97-AF65-F5344CB8AC3E}">
        <p14:creationId xmlns:p14="http://schemas.microsoft.com/office/powerpoint/2010/main" val="1123719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substructure together each of those experimental subsystems, I used component mode synthesis. So we start with an equation of motion with each of the subsystems initially uncoupled. [NEXT] To tie them together, we define a set of constraints between the overlapping degrees of freedom in each. [NEXT] Usually these sorts of hard constraints lead to poor results, so what we can do is cast them to modal coordinates, and then soften the constraints by projecting them through a representative of the motion at the interface. Where that can be directly mode shapes or an SVD representation of them. </a:t>
            </a:r>
          </a:p>
        </p:txBody>
      </p:sp>
      <p:sp>
        <p:nvSpPr>
          <p:cNvPr id="4" name="Slide Number Placeholder 3"/>
          <p:cNvSpPr>
            <a:spLocks noGrp="1"/>
          </p:cNvSpPr>
          <p:nvPr>
            <p:ph type="sldNum" sz="quarter" idx="5"/>
          </p:nvPr>
        </p:nvSpPr>
        <p:spPr/>
        <p:txBody>
          <a:bodyPr/>
          <a:lstStyle/>
          <a:p>
            <a:fld id="{D602CC36-CD2E-49FA-A919-762571CB942F}" type="slidenum">
              <a:rPr lang="en-US" smtClean="0"/>
              <a:t>6</a:t>
            </a:fld>
            <a:endParaRPr lang="en-US"/>
          </a:p>
        </p:txBody>
      </p:sp>
    </p:spTree>
    <p:extLst>
      <p:ext uri="{BB962C8B-B14F-4D97-AF65-F5344CB8AC3E}">
        <p14:creationId xmlns:p14="http://schemas.microsoft.com/office/powerpoint/2010/main" val="29334815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since were trying to constrain motion together and the equations equate to zero, we can solve for the coupling transformation matrix as the null space of that B matrix of constraints. So then we can use that to pre and post multiply the uncouple M and K, and then get the predicted mode shapes and frequencies from an </a:t>
            </a:r>
            <a:r>
              <a:rPr lang="en-US" dirty="0" err="1"/>
              <a:t>eigensolution</a:t>
            </a:r>
            <a:r>
              <a:rPr lang="en-US" dirty="0"/>
              <a:t> of the coupled M and K. </a:t>
            </a:r>
          </a:p>
        </p:txBody>
      </p:sp>
      <p:sp>
        <p:nvSpPr>
          <p:cNvPr id="4" name="Slide Number Placeholder 3"/>
          <p:cNvSpPr>
            <a:spLocks noGrp="1"/>
          </p:cNvSpPr>
          <p:nvPr>
            <p:ph type="sldNum" sz="quarter" idx="5"/>
          </p:nvPr>
        </p:nvSpPr>
        <p:spPr/>
        <p:txBody>
          <a:bodyPr/>
          <a:lstStyle/>
          <a:p>
            <a:fld id="{D602CC36-CD2E-49FA-A919-762571CB942F}" type="slidenum">
              <a:rPr lang="en-US" smtClean="0"/>
              <a:t>7</a:t>
            </a:fld>
            <a:endParaRPr lang="en-US"/>
          </a:p>
        </p:txBody>
      </p:sp>
    </p:spTree>
    <p:extLst>
      <p:ext uri="{BB962C8B-B14F-4D97-AF65-F5344CB8AC3E}">
        <p14:creationId xmlns:p14="http://schemas.microsoft.com/office/powerpoint/2010/main" val="1250621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the linear substructuring predictions, where I guess you could say it’s a cheated or informed answer, where I had the truth data and tuned the content in each subsystem to best match that. I think its justified here because the focus of this work is on the viability of the nonlinear projection, so having the best linear prediction helps in narrowing in on that result which ill show later. So, we have good results out to about 100 Hz, with mostly under 3 or 4 percent error. The damping is admittedly all over the place, but it was also the same when trying to measure it experimentally, where the nonlinearity in the joint kept causing the linear value to shift around and it didn’t really settle. And the MAC values are pretty good too.</a:t>
            </a:r>
          </a:p>
          <a:p>
            <a:endParaRPr lang="en-US" dirty="0"/>
          </a:p>
          <a:p>
            <a:r>
              <a:rPr lang="en-US" dirty="0"/>
              <a:t>Modes Kept: </a:t>
            </a:r>
            <a:r>
              <a:rPr lang="en-US" dirty="0" err="1"/>
              <a:t>FPThin</a:t>
            </a:r>
            <a:r>
              <a:rPr lang="en-US" dirty="0"/>
              <a:t>: 1-20 855 Hz, Pthin:1-17 1067 Hz , </a:t>
            </a:r>
            <a:r>
              <a:rPr lang="en-US" dirty="0" err="1"/>
              <a:t>Pthick</a:t>
            </a:r>
            <a:r>
              <a:rPr lang="en-US" dirty="0"/>
              <a:t>: 1-25 3600 Hz</a:t>
            </a:r>
          </a:p>
        </p:txBody>
      </p:sp>
      <p:sp>
        <p:nvSpPr>
          <p:cNvPr id="4" name="Slide Number Placeholder 3"/>
          <p:cNvSpPr>
            <a:spLocks noGrp="1"/>
          </p:cNvSpPr>
          <p:nvPr>
            <p:ph type="sldNum" sz="quarter" idx="5"/>
          </p:nvPr>
        </p:nvSpPr>
        <p:spPr/>
        <p:txBody>
          <a:bodyPr/>
          <a:lstStyle/>
          <a:p>
            <a:fld id="{D602CC36-CD2E-49FA-A919-762571CB942F}" type="slidenum">
              <a:rPr lang="en-US" smtClean="0"/>
              <a:t>8</a:t>
            </a:fld>
            <a:endParaRPr lang="en-US"/>
          </a:p>
        </p:txBody>
      </p:sp>
    </p:spTree>
    <p:extLst>
      <p:ext uri="{BB962C8B-B14F-4D97-AF65-F5344CB8AC3E}">
        <p14:creationId xmlns:p14="http://schemas.microsoft.com/office/powerpoint/2010/main" val="3693664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here are animations of some of the true and predicted mode shapes. And as the MAC suggests, they look similar.</a:t>
            </a:r>
          </a:p>
        </p:txBody>
      </p:sp>
      <p:sp>
        <p:nvSpPr>
          <p:cNvPr id="4" name="Slide Number Placeholder 3"/>
          <p:cNvSpPr>
            <a:spLocks noGrp="1"/>
          </p:cNvSpPr>
          <p:nvPr>
            <p:ph type="sldNum" sz="quarter" idx="5"/>
          </p:nvPr>
        </p:nvSpPr>
        <p:spPr/>
        <p:txBody>
          <a:bodyPr/>
          <a:lstStyle/>
          <a:p>
            <a:fld id="{D602CC36-CD2E-49FA-A919-762571CB942F}" type="slidenum">
              <a:rPr lang="en-US" smtClean="0"/>
              <a:t>9</a:t>
            </a:fld>
            <a:endParaRPr lang="en-US"/>
          </a:p>
        </p:txBody>
      </p:sp>
    </p:spTree>
    <p:extLst>
      <p:ext uri="{BB962C8B-B14F-4D97-AF65-F5344CB8AC3E}">
        <p14:creationId xmlns:p14="http://schemas.microsoft.com/office/powerpoint/2010/main" val="97466974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25.png"/><Relationship Id="rId3" Type="http://schemas.openxmlformats.org/officeDocument/2006/relationships/image" Target="../media/image18.jpeg"/><Relationship Id="rId7" Type="http://schemas.openxmlformats.org/officeDocument/2006/relationships/image" Target="../media/image20.png"/><Relationship Id="rId12" Type="http://schemas.openxmlformats.org/officeDocument/2006/relationships/image" Target="../media/image24.jpeg"/><Relationship Id="rId2" Type="http://schemas.openxmlformats.org/officeDocument/2006/relationships/image" Target="../media/image17.jpe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23.png"/><Relationship Id="rId5" Type="http://schemas.openxmlformats.org/officeDocument/2006/relationships/image" Target="../media/image19.png"/><Relationship Id="rId10"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NM White Title Slide">
    <p:bg>
      <p:bgPr>
        <a:solidFill>
          <a:schemeClr val="bg1"/>
        </a:solidFill>
        <a:effectLst/>
      </p:bgPr>
    </p:bg>
    <p:spTree>
      <p:nvGrpSpPr>
        <p:cNvPr id="1" name=""/>
        <p:cNvGrpSpPr/>
        <p:nvPr/>
      </p:nvGrpSpPr>
      <p:grpSpPr>
        <a:xfrm>
          <a:off x="0" y="0"/>
          <a:ext cx="0" cy="0"/>
          <a:chOff x="0" y="0"/>
          <a:chExt cx="0" cy="0"/>
        </a:xfrm>
      </p:grpSpPr>
      <p:sp>
        <p:nvSpPr>
          <p:cNvPr id="12" name="Rectangle 11"/>
          <p:cNvSpPr/>
          <p:nvPr/>
        </p:nvSpPr>
        <p:spPr>
          <a:xfrm>
            <a:off x="1" y="1488314"/>
            <a:ext cx="12192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p:nvPicPr>
        <p:blipFill rotWithShape="1">
          <a:blip r:embed="rId2" cstate="email">
            <a:alphaModFix amt="34000"/>
            <a:extLst>
              <a:ext uri="{28A0092B-C50C-407E-A947-70E740481C1C}">
                <a14:useLocalDpi xmlns:a14="http://schemas.microsoft.com/office/drawing/2010/main"/>
              </a:ext>
            </a:extLst>
          </a:blip>
          <a:srcRect/>
          <a:stretch/>
        </p:blipFill>
        <p:spPr>
          <a:xfrm>
            <a:off x="7565572" y="3175502"/>
            <a:ext cx="4626429" cy="4782754"/>
          </a:xfrm>
          <a:prstGeom prst="rect">
            <a:avLst/>
          </a:prstGeom>
        </p:spPr>
      </p:pic>
      <p:sp>
        <p:nvSpPr>
          <p:cNvPr id="11" name="Rectangle 10"/>
          <p:cNvSpPr/>
          <p:nvPr/>
        </p:nvSpPr>
        <p:spPr>
          <a:xfrm>
            <a:off x="7565572" y="0"/>
            <a:ext cx="2623459" cy="6858000"/>
          </a:xfrm>
          <a:prstGeom prst="rect">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687681" y="1488314"/>
            <a:ext cx="6190211" cy="1690255"/>
          </a:xfrm>
        </p:spPr>
        <p:txBody>
          <a:bodyPr anchor="ctr">
            <a:normAutofit/>
          </a:bodyPr>
          <a:lstStyle>
            <a:lvl1pPr algn="l">
              <a:lnSpc>
                <a:spcPts val="3700"/>
              </a:lnSpc>
              <a:defRPr sz="3600" spc="31" baseline="0">
                <a:solidFill>
                  <a:schemeClr val="bg1"/>
                </a:solidFill>
              </a:defRPr>
            </a:lvl1pPr>
          </a:lstStyle>
          <a:p>
            <a:r>
              <a:rPr lang="en-US" dirty="0"/>
              <a:t>CLICK TO EDIT MASTER TITLE STYLE</a:t>
            </a:r>
          </a:p>
        </p:txBody>
      </p:sp>
      <p:sp>
        <p:nvSpPr>
          <p:cNvPr id="14" name="Subtitle 2"/>
          <p:cNvSpPr>
            <a:spLocks noGrp="1"/>
          </p:cNvSpPr>
          <p:nvPr>
            <p:ph type="subTitle" idx="1" hasCustomPrompt="1"/>
          </p:nvPr>
        </p:nvSpPr>
        <p:spPr>
          <a:xfrm>
            <a:off x="700412" y="5190162"/>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edit master subtitle style</a:t>
            </a:r>
          </a:p>
        </p:txBody>
      </p:sp>
      <p:sp>
        <p:nvSpPr>
          <p:cNvPr id="15" name="Date Placeholder 3"/>
          <p:cNvSpPr>
            <a:spLocks noGrp="1"/>
          </p:cNvSpPr>
          <p:nvPr>
            <p:ph type="dt" sz="half" idx="10"/>
          </p:nvPr>
        </p:nvSpPr>
        <p:spPr>
          <a:xfrm>
            <a:off x="64950" y="6459789"/>
            <a:ext cx="872309" cy="365125"/>
          </a:xfrm>
        </p:spPr>
        <p:txBody>
          <a:bodyPr/>
          <a:lstStyle>
            <a:lvl1pPr>
              <a:defRPr>
                <a:solidFill>
                  <a:schemeClr val="bg1">
                    <a:lumMod val="50000"/>
                  </a:schemeClr>
                </a:solidFill>
              </a:defRPr>
            </a:lvl1pPr>
          </a:lstStyle>
          <a:p>
            <a:fld id="{933502DC-D52D-4212-9058-BD6749F0962A}" type="datetime1">
              <a:rPr lang="en-US" smtClean="0"/>
              <a:t>2/12/2024</a:t>
            </a:fld>
            <a:endParaRPr lang="en-US" dirty="0"/>
          </a:p>
        </p:txBody>
      </p:sp>
      <p:pic>
        <p:nvPicPr>
          <p:cNvPr id="18" name="Picture 17"/>
          <p:cNvPicPr>
            <a:picLocks noChangeAspect="1"/>
          </p:cNvPicPr>
          <p:nvPr/>
        </p:nvPicPr>
        <p:blipFill rotWithShape="1">
          <a:blip r:embed="rId3" cstate="email">
            <a:extLst>
              <a:ext uri="{28A0092B-C50C-407E-A947-70E740481C1C}">
                <a14:useLocalDpi xmlns:a14="http://schemas.microsoft.com/office/drawing/2010/main"/>
              </a:ext>
            </a:extLst>
          </a:blip>
          <a:srcRect t="-4288" r="-3731"/>
          <a:stretch/>
        </p:blipFill>
        <p:spPr>
          <a:xfrm>
            <a:off x="8003737" y="542163"/>
            <a:ext cx="1834523" cy="710418"/>
          </a:xfrm>
          <a:prstGeom prst="rect">
            <a:avLst/>
          </a:prstGeom>
        </p:spPr>
      </p:pic>
      <p:sp>
        <p:nvSpPr>
          <p:cNvPr id="19" name="Rectangle 18"/>
          <p:cNvSpPr/>
          <p:nvPr/>
        </p:nvSpPr>
        <p:spPr>
          <a:xfrm>
            <a:off x="1" y="1488314"/>
            <a:ext cx="203131" cy="1690255"/>
          </a:xfrm>
          <a:prstGeom prst="rect">
            <a:avLst/>
          </a:prstGeom>
          <a:solidFill>
            <a:schemeClr val="accent3">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4" name="TextBox 23"/>
          <p:cNvSpPr txBox="1"/>
          <p:nvPr/>
        </p:nvSpPr>
        <p:spPr>
          <a:xfrm>
            <a:off x="754213" y="4316413"/>
            <a:ext cx="2225040" cy="276999"/>
          </a:xfrm>
          <a:prstGeom prst="rect">
            <a:avLst/>
          </a:prstGeom>
          <a:noFill/>
        </p:spPr>
        <p:txBody>
          <a:bodyPr wrap="square" rtlCol="0">
            <a:spAutoFit/>
          </a:bodyPr>
          <a:lstStyle/>
          <a:p>
            <a:r>
              <a:rPr lang="en-US" sz="1200" i="1" spc="300" dirty="0">
                <a:solidFill>
                  <a:srgbClr val="00ACD9"/>
                </a:solidFill>
              </a:rPr>
              <a:t>Authors:</a:t>
            </a:r>
          </a:p>
        </p:txBody>
      </p:sp>
      <p:pic>
        <p:nvPicPr>
          <p:cNvPr id="30" name="Picture 29"/>
          <p:cNvPicPr>
            <a:picLocks/>
          </p:cNvPicPr>
          <p:nvPr/>
        </p:nvPicPr>
        <p:blipFill>
          <a:blip r:embed="rId4" cstate="email">
            <a:extLst>
              <a:ext uri="{28A0092B-C50C-407E-A947-70E740481C1C}">
                <a14:useLocalDpi xmlns:a14="http://schemas.microsoft.com/office/drawing/2010/main"/>
              </a:ext>
            </a:extLst>
          </a:blip>
          <a:stretch>
            <a:fillRect/>
          </a:stretch>
        </p:blipFill>
        <p:spPr>
          <a:xfrm>
            <a:off x="789245" y="5868577"/>
            <a:ext cx="9399784" cy="36576"/>
          </a:xfrm>
          <a:prstGeom prst="rect">
            <a:avLst/>
          </a:prstGeom>
        </p:spPr>
      </p:pic>
      <p:pic>
        <p:nvPicPr>
          <p:cNvPr id="25" name="Picture 2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36794" y="5510218"/>
            <a:ext cx="564475" cy="163698"/>
          </a:xfrm>
          <a:prstGeom prst="rect">
            <a:avLst/>
          </a:prstGeom>
        </p:spPr>
      </p:pic>
      <p:pic>
        <p:nvPicPr>
          <p:cNvPr id="26" name="Picture 2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399371" y="5478791"/>
            <a:ext cx="776320" cy="194889"/>
          </a:xfrm>
          <a:prstGeom prst="rect">
            <a:avLst/>
          </a:prstGeom>
        </p:spPr>
      </p:pic>
      <p:sp>
        <p:nvSpPr>
          <p:cNvPr id="32" name="Rectangle 31"/>
          <p:cNvSpPr/>
          <p:nvPr/>
        </p:nvSpPr>
        <p:spPr>
          <a:xfrm>
            <a:off x="789245" y="3173641"/>
            <a:ext cx="2037083" cy="905163"/>
          </a:xfrm>
          <a:prstGeom prst="rect">
            <a:avLst/>
          </a:prstGeom>
          <a:blipFill>
            <a:blip r:embed="rId7"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3" name="Rectangle 32"/>
          <p:cNvSpPr/>
          <p:nvPr/>
        </p:nvSpPr>
        <p:spPr>
          <a:xfrm>
            <a:off x="2865811" y="3173641"/>
            <a:ext cx="1345972" cy="905163"/>
          </a:xfrm>
          <a:prstGeom prst="rect">
            <a:avLst/>
          </a:prstGeom>
          <a:blipFill>
            <a:blip r:embed="rId8"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4" name="Rectangle 33"/>
          <p:cNvSpPr/>
          <p:nvPr/>
        </p:nvSpPr>
        <p:spPr>
          <a:xfrm>
            <a:off x="4251265" y="3173641"/>
            <a:ext cx="3314307" cy="905163"/>
          </a:xfrm>
          <a:prstGeom prst="rect">
            <a:avLst/>
          </a:prstGeom>
          <a:blipFill>
            <a:blip r:embed="rId9"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5" name="Rectangle 34"/>
          <p:cNvSpPr/>
          <p:nvPr/>
        </p:nvSpPr>
        <p:spPr>
          <a:xfrm>
            <a:off x="7565572" y="1621933"/>
            <a:ext cx="2623459" cy="1421017"/>
          </a:xfrm>
          <a:prstGeom prst="rect">
            <a:avLst/>
          </a:prstGeom>
          <a:blipFill dpi="0" rotWithShape="1">
            <a:blip r:embed="rId10"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2" name="TextBox 21"/>
          <p:cNvSpPr txBox="1"/>
          <p:nvPr/>
        </p:nvSpPr>
        <p:spPr>
          <a:xfrm>
            <a:off x="10399371" y="5786104"/>
            <a:ext cx="1552640" cy="923330"/>
          </a:xfrm>
          <a:prstGeom prst="rect">
            <a:avLst/>
          </a:prstGeom>
          <a:noFill/>
        </p:spPr>
        <p:txBody>
          <a:bodyPr wrap="square" rtlCol="0">
            <a:spAutoFit/>
          </a:bodyPr>
          <a:lstStyle/>
          <a:p>
            <a:pPr algn="ctr"/>
            <a:r>
              <a:rPr lang="en-US" sz="600" b="0" i="0" kern="1200" dirty="0">
                <a:solidFill>
                  <a:schemeClr val="tx1"/>
                </a:solidFill>
                <a:effectLst/>
                <a:latin typeface="+mn-lt"/>
                <a:ea typeface="+mn-ea"/>
                <a:cs typeface="+mn-cs"/>
              </a:rPr>
              <a:t>Sandia National Laboratories is a </a:t>
            </a:r>
            <a:r>
              <a:rPr lang="en-US" sz="600" b="0" i="0" kern="1200" dirty="0" err="1">
                <a:solidFill>
                  <a:schemeClr val="tx1"/>
                </a:solidFill>
                <a:effectLst/>
                <a:latin typeface="+mn-lt"/>
                <a:ea typeface="+mn-ea"/>
                <a:cs typeface="+mn-cs"/>
              </a:rPr>
              <a:t>multimission</a:t>
            </a:r>
            <a:r>
              <a:rPr lang="en-US" sz="600" b="0" i="0" kern="1200" dirty="0">
                <a:solidFill>
                  <a:schemeClr val="tx1"/>
                </a:solidFill>
                <a:effectLst/>
                <a:latin typeface="+mn-lt"/>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6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marL="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EDF9367-8E19-584D-AFFE-3EFBBA0295C7}" type="datetime1">
              <a:rPr lang="en-US" smtClean="0"/>
              <a:t>2/12/2024</a:t>
            </a:fld>
            <a:endParaRPr lang="en-US"/>
          </a:p>
        </p:txBody>
      </p:sp>
      <p:sp>
        <p:nvSpPr>
          <p:cNvPr id="5" name="Footer Placeholder 4"/>
          <p:cNvSpPr>
            <a:spLocks noGrp="1"/>
          </p:cNvSpPr>
          <p:nvPr>
            <p:ph type="ftr" sz="quarter" idx="11"/>
          </p:nvPr>
        </p:nvSpPr>
        <p:spPr/>
        <p:txBody>
          <a:bodyPr/>
          <a:lstStyle>
            <a:lvl1pPr>
              <a:defRPr>
                <a:solidFill>
                  <a:schemeClr val="bg2">
                    <a:lumMod val="25000"/>
                  </a:schemeClr>
                </a:solidFill>
              </a:defRPr>
            </a:lvl1pPr>
          </a:lstStyle>
          <a:p>
            <a:endParaRPr lang="en-US"/>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a:p>
        </p:txBody>
      </p:sp>
    </p:spTree>
    <p:extLst>
      <p:ext uri="{BB962C8B-B14F-4D97-AF65-F5344CB8AC3E}">
        <p14:creationId xmlns:p14="http://schemas.microsoft.com/office/powerpoint/2010/main" val="3956826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Double Contn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835B1B-1234-434F-BA64-2F5E81CEE720}" type="datetime1">
              <a:rPr lang="en-US" smtClean="0"/>
              <a:t>2/12/2024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
        <p:nvSpPr>
          <p:cNvPr id="7" name="Content Placeholder 6"/>
          <p:cNvSpPr>
            <a:spLocks noGrp="1"/>
          </p:cNvSpPr>
          <p:nvPr>
            <p:ph sz="quarter" idx="13"/>
          </p:nvPr>
        </p:nvSpPr>
        <p:spPr>
          <a:xfrm>
            <a:off x="720725" y="1125414"/>
            <a:ext cx="4934487" cy="4888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5887330" y="1125414"/>
            <a:ext cx="4891718" cy="488803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321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E19A3E-72A3-094D-BE9C-748891D343EA}" type="datetime1">
              <a:rPr lang="en-US" smtClean="0"/>
              <a:t>2/12/2024</a:t>
            </a:fld>
            <a:endParaRPr lang="en-US"/>
          </a:p>
        </p:txBody>
      </p:sp>
      <p:sp>
        <p:nvSpPr>
          <p:cNvPr id="4" name="Footer Placeholder 3"/>
          <p:cNvSpPr>
            <a:spLocks noGrp="1"/>
          </p:cNvSpPr>
          <p:nvPr>
            <p:ph type="ftr" sz="quarter" idx="11"/>
          </p:nvPr>
        </p:nvSpPr>
        <p:spPr/>
        <p:txBody>
          <a:bodyPr/>
          <a:lstStyle>
            <a:lvl1pPr>
              <a:defRPr>
                <a:solidFill>
                  <a:schemeClr val="bg2">
                    <a:lumMod val="25000"/>
                  </a:schemeClr>
                </a:solidFill>
              </a:defRPr>
            </a:lvl1p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a:p>
        </p:txBody>
      </p:sp>
    </p:spTree>
    <p:extLst>
      <p:ext uri="{BB962C8B-B14F-4D97-AF65-F5344CB8AC3E}">
        <p14:creationId xmlns:p14="http://schemas.microsoft.com/office/powerpoint/2010/main" val="4004169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5BFB98F-B1FD-6E40-922F-164F08E18587}" type="datetime1">
              <a:rPr lang="en-US" smtClean="0"/>
              <a:t>2/12/2024</a:t>
            </a:fld>
            <a:endParaRPr lang="en-US"/>
          </a:p>
        </p:txBody>
      </p:sp>
      <p:sp>
        <p:nvSpPr>
          <p:cNvPr id="4" name="Footer Placeholder 3"/>
          <p:cNvSpPr>
            <a:spLocks noGrp="1"/>
          </p:cNvSpPr>
          <p:nvPr>
            <p:ph type="ftr" sz="quarter" idx="11"/>
          </p:nvPr>
        </p:nvSpPr>
        <p:spPr/>
        <p:txBody>
          <a:bodyPr/>
          <a:lstStyle>
            <a:lvl1pPr>
              <a:defRPr>
                <a:solidFill>
                  <a:schemeClr val="bg2">
                    <a:lumMod val="25000"/>
                  </a:schemeClr>
                </a:solidFill>
              </a:defRPr>
            </a:lvl1p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pPr/>
              <a:t>‹#›</a:t>
            </a:fld>
            <a:endParaRPr lang="en-US"/>
          </a:p>
        </p:txBody>
      </p:sp>
    </p:spTree>
    <p:extLst>
      <p:ext uri="{BB962C8B-B14F-4D97-AF65-F5344CB8AC3E}">
        <p14:creationId xmlns:p14="http://schemas.microsoft.com/office/powerpoint/2010/main" val="98770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p:nvPicPr>
        <p:blipFill rotWithShape="1">
          <a:blip r:embed="rId2" cstate="email">
            <a:alphaModFix amt="33000"/>
            <a:extLst>
              <a:ext uri="{28A0092B-C50C-407E-A947-70E740481C1C}">
                <a14:useLocalDpi xmlns:a14="http://schemas.microsoft.com/office/drawing/2010/main"/>
              </a:ext>
            </a:extLst>
          </a:blip>
          <a:srcRect/>
          <a:stretch/>
        </p:blipFill>
        <p:spPr>
          <a:xfrm>
            <a:off x="0" y="4"/>
            <a:ext cx="12192000" cy="8747085"/>
          </a:xfrm>
          <a:prstGeom prst="rect">
            <a:avLst/>
          </a:prstGeom>
        </p:spPr>
      </p:pic>
      <p:pic>
        <p:nvPicPr>
          <p:cNvPr id="15" name="Picture 14"/>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1" y="4"/>
            <a:ext cx="4038961" cy="8747085"/>
          </a:xfrm>
          <a:prstGeom prst="rect">
            <a:avLst/>
          </a:prstGeom>
        </p:spPr>
      </p:pic>
      <p:sp>
        <p:nvSpPr>
          <p:cNvPr id="10" name="Rectangle 9"/>
          <p:cNvSpPr/>
          <p:nvPr/>
        </p:nvSpPr>
        <p:spPr>
          <a:xfrm>
            <a:off x="1" y="3112603"/>
            <a:ext cx="12192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dirty="0"/>
          </a:p>
        </p:txBody>
      </p:sp>
      <p:sp>
        <p:nvSpPr>
          <p:cNvPr id="2" name="Title 1"/>
          <p:cNvSpPr>
            <a:spLocks noGrp="1"/>
          </p:cNvSpPr>
          <p:nvPr>
            <p:ph type="ctrTitle" hasCustomPrompt="1"/>
          </p:nvPr>
        </p:nvSpPr>
        <p:spPr>
          <a:xfrm>
            <a:off x="4130694" y="3112607"/>
            <a:ext cx="6190211" cy="1690255"/>
          </a:xfrm>
        </p:spPr>
        <p:txBody>
          <a:bodyPr anchor="ctr">
            <a:normAutofit/>
          </a:bodyPr>
          <a:lstStyle>
            <a:lvl1pPr algn="l">
              <a:lnSpc>
                <a:spcPts val="3700"/>
              </a:lnSpc>
              <a:defRPr sz="3600" spc="31" baseline="0">
                <a:solidFill>
                  <a:schemeClr val="bg1"/>
                </a:solidFill>
                <a:latin typeface="Gill Sans MT" charset="0"/>
                <a:ea typeface="Gill Sans MT" charset="0"/>
                <a:cs typeface="Gill Sans MT" charset="0"/>
              </a:defRPr>
            </a:lvl1pPr>
          </a:lstStyle>
          <a:p>
            <a:r>
              <a:rPr lang="en-US" dirty="0"/>
              <a:t>CLICK TO EDIT MASTER TITLE STYLE</a:t>
            </a:r>
          </a:p>
        </p:txBody>
      </p:sp>
      <p:sp>
        <p:nvSpPr>
          <p:cNvPr id="3" name="Subtitle 2"/>
          <p:cNvSpPr>
            <a:spLocks noGrp="1"/>
          </p:cNvSpPr>
          <p:nvPr>
            <p:ph type="subTitle" idx="1" hasCustomPrompt="1"/>
          </p:nvPr>
        </p:nvSpPr>
        <p:spPr>
          <a:xfrm>
            <a:off x="4130696" y="5064546"/>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dirty="0"/>
              <a:t>Click to edit master subtitle style</a:t>
            </a:r>
          </a:p>
        </p:txBody>
      </p:sp>
      <p:sp>
        <p:nvSpPr>
          <p:cNvPr id="4" name="Date Placeholder 3"/>
          <p:cNvSpPr>
            <a:spLocks noGrp="1"/>
          </p:cNvSpPr>
          <p:nvPr>
            <p:ph type="dt" sz="half" idx="10"/>
          </p:nvPr>
        </p:nvSpPr>
        <p:spPr>
          <a:xfrm>
            <a:off x="64950" y="6488664"/>
            <a:ext cx="857069" cy="365125"/>
          </a:xfrm>
        </p:spPr>
        <p:txBody>
          <a:bodyPr/>
          <a:lstStyle>
            <a:lvl1pPr>
              <a:defRPr>
                <a:solidFill>
                  <a:schemeClr val="tx1"/>
                </a:solidFill>
              </a:defRPr>
            </a:lvl1pPr>
          </a:lstStyle>
          <a:p>
            <a:fld id="{0A82EFA2-BA78-4113-B18E-72101D73D487}" type="datetime1">
              <a:rPr lang="en-US" smtClean="0"/>
              <a:t>2/12/2024</a:t>
            </a:fld>
            <a:endParaRPr lang="en-US" dirty="0"/>
          </a:p>
        </p:txBody>
      </p:sp>
      <p:sp>
        <p:nvSpPr>
          <p:cNvPr id="14" name="Rectangle 13"/>
          <p:cNvSpPr/>
          <p:nvPr/>
        </p:nvSpPr>
        <p:spPr>
          <a:xfrm>
            <a:off x="1" y="3112607"/>
            <a:ext cx="203131" cy="1690255"/>
          </a:xfrm>
          <a:prstGeom prst="rect">
            <a:avLst/>
          </a:prstGeom>
          <a:solidFill>
            <a:schemeClr val="accent3">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dirty="0"/>
          </a:p>
        </p:txBody>
      </p:sp>
      <p:pic>
        <p:nvPicPr>
          <p:cNvPr id="7" name="Picture 6"/>
          <p:cNvPicPr>
            <a:picLocks/>
          </p:cNvPicPr>
          <p:nvPr/>
        </p:nvPicPr>
        <p:blipFill>
          <a:blip r:embed="rId4" cstate="email">
            <a:extLst>
              <a:ext uri="{28A0092B-C50C-407E-A947-70E740481C1C}">
                <a14:useLocalDpi xmlns:a14="http://schemas.microsoft.com/office/drawing/2010/main"/>
              </a:ext>
            </a:extLst>
          </a:blip>
          <a:stretch>
            <a:fillRect/>
          </a:stretch>
        </p:blipFill>
        <p:spPr>
          <a:xfrm>
            <a:off x="4038960" y="4893378"/>
            <a:ext cx="8153043" cy="6363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and Content White">
    <p:spTree>
      <p:nvGrpSpPr>
        <p:cNvPr id="1" name=""/>
        <p:cNvGrpSpPr/>
        <p:nvPr/>
      </p:nvGrpSpPr>
      <p:grpSpPr>
        <a:xfrm>
          <a:off x="0" y="0"/>
          <a:ext cx="0" cy="0"/>
          <a:chOff x="0" y="0"/>
          <a:chExt cx="0" cy="0"/>
        </a:xfrm>
      </p:grpSpPr>
      <p:sp>
        <p:nvSpPr>
          <p:cNvPr id="17" name="Rectangle 16"/>
          <p:cNvSpPr/>
          <p:nvPr/>
        </p:nvSpPr>
        <p:spPr>
          <a:xfrm rot="5400000">
            <a:off x="196407" y="352887"/>
            <a:ext cx="772430" cy="66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Placeholder 1"/>
          <p:cNvSpPr>
            <a:spLocks noGrp="1"/>
          </p:cNvSpPr>
          <p:nvPr>
            <p:ph type="title" hasCustomPrompt="1"/>
          </p:nvPr>
        </p:nvSpPr>
        <p:spPr>
          <a:xfrm>
            <a:off x="720648" y="246888"/>
            <a:ext cx="10844784" cy="694944"/>
          </a:xfrm>
          <a:prstGeom prst="rect">
            <a:avLst/>
          </a:prstGeom>
        </p:spPr>
        <p:txBody>
          <a:bodyPr vert="horz" lIns="91440" tIns="45720" rIns="91440" bIns="45720" rtlCol="0" anchor="t" anchorCtr="0">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64951" y="6492875"/>
            <a:ext cx="2472271" cy="365125"/>
          </a:xfrm>
          <a:prstGeom prst="rect">
            <a:avLst/>
          </a:prstGeom>
        </p:spPr>
        <p:txBody>
          <a:bodyPr vert="horz" lIns="91440" tIns="45720" rIns="91440" bIns="45720" rtlCol="0" anchor="ctr"/>
          <a:lstStyle>
            <a:lvl1pPr algn="l">
              <a:defRPr sz="1000">
                <a:solidFill>
                  <a:schemeClr val="bg1">
                    <a:lumMod val="50000"/>
                  </a:schemeClr>
                </a:solidFill>
              </a:defRPr>
            </a:lvl1pPr>
          </a:lstStyle>
          <a:p>
            <a:fld id="{42DBB2FB-2109-41DD-914D-DC4C4AB493CE}" type="datetime1">
              <a:rPr lang="en-US" smtClean="0"/>
              <a:t>2/12/2024</a:t>
            </a:fld>
            <a:endParaRPr lang="en-US" dirty="0"/>
          </a:p>
        </p:txBody>
      </p:sp>
      <p:sp>
        <p:nvSpPr>
          <p:cNvPr id="22" name="Slide Number Placeholder 5"/>
          <p:cNvSpPr>
            <a:spLocks noGrp="1"/>
          </p:cNvSpPr>
          <p:nvPr>
            <p:ph type="sldNum" sz="quarter" idx="4"/>
          </p:nvPr>
        </p:nvSpPr>
        <p:spPr>
          <a:xfrm>
            <a:off x="11674644" y="6492875"/>
            <a:ext cx="419397" cy="365125"/>
          </a:xfrm>
          <a:prstGeom prst="rect">
            <a:avLst/>
          </a:prstGeom>
        </p:spPr>
        <p:txBody>
          <a:bodyPr vert="horz" lIns="91440" tIns="45720" rIns="91440" bIns="45720" rtlCol="0" anchor="ctr"/>
          <a:lstStyle>
            <a:lvl1pPr algn="r">
              <a:defRPr sz="1000">
                <a:solidFill>
                  <a:srgbClr val="000000"/>
                </a:solidFill>
              </a:defRPr>
            </a:lvl1pPr>
          </a:lstStyle>
          <a:p>
            <a:fld id="{4FAB73BC-B049-4115-A692-8D63A059BFB8}" type="slidenum">
              <a:rPr lang="en-US" smtClean="0"/>
              <a:pPr/>
              <a:t>‹#›</a:t>
            </a:fld>
            <a:endParaRPr lang="en-US" dirty="0"/>
          </a:p>
        </p:txBody>
      </p:sp>
      <p:sp>
        <p:nvSpPr>
          <p:cNvPr id="4" name="Text Placeholder 3"/>
          <p:cNvSpPr>
            <a:spLocks noGrp="1"/>
          </p:cNvSpPr>
          <p:nvPr>
            <p:ph type="body" sz="quarter" idx="10"/>
          </p:nvPr>
        </p:nvSpPr>
        <p:spPr>
          <a:xfrm>
            <a:off x="720648" y="1124712"/>
            <a:ext cx="10844784" cy="540410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p:nvSpPr>
        <p:spPr>
          <a:xfrm>
            <a:off x="11734800" y="408404"/>
            <a:ext cx="457199" cy="3683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95760" y="475488"/>
            <a:ext cx="259675" cy="251610"/>
          </a:xfrm>
          <a:prstGeom prst="rect">
            <a:avLst/>
          </a:prstGeom>
        </p:spPr>
      </p:pic>
      <p:grpSp>
        <p:nvGrpSpPr>
          <p:cNvPr id="3" name="Group 2"/>
          <p:cNvGrpSpPr/>
          <p:nvPr/>
        </p:nvGrpSpPr>
        <p:grpSpPr>
          <a:xfrm>
            <a:off x="12125325" y="0"/>
            <a:ext cx="66679" cy="6857999"/>
            <a:chOff x="12125325" y="0"/>
            <a:chExt cx="66679" cy="6857999"/>
          </a:xfrm>
        </p:grpSpPr>
        <p:pic>
          <p:nvPicPr>
            <p:cNvPr id="13" name="Picture 12"/>
            <p:cNvPicPr>
              <a:picLocks/>
            </p:cNvPicPr>
            <p:nvPr/>
          </p:nvPicPr>
          <p:blipFill rotWithShape="1">
            <a:blip r:embed="rId3" cstate="email">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2" name="Rectangle 1"/>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Only White">
    <p:spTree>
      <p:nvGrpSpPr>
        <p:cNvPr id="1" name=""/>
        <p:cNvGrpSpPr/>
        <p:nvPr/>
      </p:nvGrpSpPr>
      <p:grpSpPr>
        <a:xfrm>
          <a:off x="0" y="0"/>
          <a:ext cx="0" cy="0"/>
          <a:chOff x="0" y="0"/>
          <a:chExt cx="0" cy="0"/>
        </a:xfrm>
      </p:grpSpPr>
      <p:sp>
        <p:nvSpPr>
          <p:cNvPr id="18" name="Title Placeholder 1"/>
          <p:cNvSpPr>
            <a:spLocks noGrp="1"/>
          </p:cNvSpPr>
          <p:nvPr>
            <p:ph type="title" hasCustomPrompt="1"/>
          </p:nvPr>
        </p:nvSpPr>
        <p:spPr>
          <a:xfrm>
            <a:off x="720648" y="327591"/>
            <a:ext cx="10058400" cy="570225"/>
          </a:xfrm>
          <a:prstGeom prst="rect">
            <a:avLst/>
          </a:prstGeom>
        </p:spPr>
        <p:txBody>
          <a:bodyPr vert="horz" lIns="91440" tIns="45720" rIns="91440" bIns="45720" rtlCol="0" anchor="b">
            <a:noAutofit/>
          </a:bodyPr>
          <a:lstStyle>
            <a:lvl1pPr>
              <a:defRPr>
                <a:solidFill>
                  <a:schemeClr val="bg2">
                    <a:lumMod val="25000"/>
                  </a:schemeClr>
                </a:solidFill>
              </a:defRPr>
            </a:lvl1pPr>
          </a:lstStyle>
          <a:p>
            <a:r>
              <a:rPr lang="en-US" dirty="0"/>
              <a:t>CLICK TO EDIT MASTER TITLE STYLE</a:t>
            </a:r>
          </a:p>
        </p:txBody>
      </p:sp>
      <p:sp>
        <p:nvSpPr>
          <p:cNvPr id="20" name="Date Placeholder 3"/>
          <p:cNvSpPr>
            <a:spLocks noGrp="1"/>
          </p:cNvSpPr>
          <p:nvPr>
            <p:ph type="dt" sz="half" idx="2"/>
          </p:nvPr>
        </p:nvSpPr>
        <p:spPr>
          <a:xfrm>
            <a:off x="64951" y="6492875"/>
            <a:ext cx="2472271" cy="365125"/>
          </a:xfrm>
          <a:prstGeom prst="rect">
            <a:avLst/>
          </a:prstGeom>
        </p:spPr>
        <p:txBody>
          <a:bodyPr vert="horz" lIns="91440" tIns="45720" rIns="91440" bIns="45720" rtlCol="0" anchor="ctr"/>
          <a:lstStyle>
            <a:lvl1pPr algn="l">
              <a:defRPr sz="1000">
                <a:solidFill>
                  <a:schemeClr val="bg1">
                    <a:lumMod val="50000"/>
                  </a:schemeClr>
                </a:solidFill>
              </a:defRPr>
            </a:lvl1pPr>
          </a:lstStyle>
          <a:p>
            <a:fld id="{5A92A113-8E0F-41DE-82E3-1FE542D5A657}" type="datetime1">
              <a:rPr lang="en-US" smtClean="0"/>
              <a:t>2/12/2024</a:t>
            </a:fld>
            <a:endParaRPr lang="en-US" dirty="0"/>
          </a:p>
        </p:txBody>
      </p:sp>
      <p:sp>
        <p:nvSpPr>
          <p:cNvPr id="22" name="Slide Number Placeholder 5"/>
          <p:cNvSpPr>
            <a:spLocks noGrp="1"/>
          </p:cNvSpPr>
          <p:nvPr>
            <p:ph type="sldNum" sz="quarter" idx="4"/>
          </p:nvPr>
        </p:nvSpPr>
        <p:spPr>
          <a:xfrm>
            <a:off x="11705928" y="6492875"/>
            <a:ext cx="419397" cy="365125"/>
          </a:xfrm>
          <a:prstGeom prst="rect">
            <a:avLst/>
          </a:prstGeom>
        </p:spPr>
        <p:txBody>
          <a:bodyPr vert="horz" lIns="91440" tIns="45720" rIns="91440" bIns="45720" rtlCol="0" anchor="ctr"/>
          <a:lstStyle>
            <a:lvl1pPr algn="r">
              <a:defRPr sz="1000">
                <a:solidFill>
                  <a:srgbClr val="000000"/>
                </a:solidFill>
              </a:defRPr>
            </a:lvl1pPr>
          </a:lstStyle>
          <a:p>
            <a:fld id="{4FAB73BC-B049-4115-A692-8D63A059BFB8}" type="slidenum">
              <a:rPr lang="en-US" smtClean="0"/>
              <a:pPr/>
              <a:t>‹#›</a:t>
            </a:fld>
            <a:endParaRPr lang="en-US" dirty="0"/>
          </a:p>
        </p:txBody>
      </p:sp>
      <p:sp>
        <p:nvSpPr>
          <p:cNvPr id="11" name="Rectangle 10"/>
          <p:cNvSpPr/>
          <p:nvPr/>
        </p:nvSpPr>
        <p:spPr>
          <a:xfrm>
            <a:off x="11731752" y="408862"/>
            <a:ext cx="457200" cy="3683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2" name="Picture 1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95760" y="475488"/>
            <a:ext cx="259675" cy="251610"/>
          </a:xfrm>
          <a:prstGeom prst="rect">
            <a:avLst/>
          </a:prstGeom>
        </p:spPr>
      </p:pic>
      <p:grpSp>
        <p:nvGrpSpPr>
          <p:cNvPr id="10" name="Group 9"/>
          <p:cNvGrpSpPr/>
          <p:nvPr/>
        </p:nvGrpSpPr>
        <p:grpSpPr>
          <a:xfrm>
            <a:off x="12125325" y="0"/>
            <a:ext cx="66679" cy="6857999"/>
            <a:chOff x="12125325" y="0"/>
            <a:chExt cx="66679" cy="6857999"/>
          </a:xfrm>
        </p:grpSpPr>
        <p:pic>
          <p:nvPicPr>
            <p:cNvPr id="14" name="Picture 13"/>
            <p:cNvPicPr>
              <a:picLocks/>
            </p:cNvPicPr>
            <p:nvPr/>
          </p:nvPicPr>
          <p:blipFill rotWithShape="1">
            <a:blip r:embed="rId3" cstate="email">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15" name="Rectangle 14"/>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p:cNvSpPr/>
          <p:nvPr/>
        </p:nvSpPr>
        <p:spPr>
          <a:xfrm rot="5400000">
            <a:off x="196407" y="352887"/>
            <a:ext cx="772430" cy="66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Custom Layout White">
    <p:spTree>
      <p:nvGrpSpPr>
        <p:cNvPr id="1" name=""/>
        <p:cNvGrpSpPr/>
        <p:nvPr/>
      </p:nvGrpSpPr>
      <p:grpSpPr>
        <a:xfrm>
          <a:off x="0" y="0"/>
          <a:ext cx="0" cy="0"/>
          <a:chOff x="0" y="0"/>
          <a:chExt cx="0" cy="0"/>
        </a:xfrm>
      </p:grpSpPr>
      <p:sp>
        <p:nvSpPr>
          <p:cNvPr id="20" name="Date Placeholder 3"/>
          <p:cNvSpPr>
            <a:spLocks noGrp="1"/>
          </p:cNvSpPr>
          <p:nvPr>
            <p:ph type="dt" sz="half" idx="2"/>
          </p:nvPr>
        </p:nvSpPr>
        <p:spPr>
          <a:xfrm>
            <a:off x="64951" y="6492875"/>
            <a:ext cx="2472271" cy="365125"/>
          </a:xfrm>
          <a:prstGeom prst="rect">
            <a:avLst/>
          </a:prstGeom>
        </p:spPr>
        <p:txBody>
          <a:bodyPr vert="horz" lIns="91440" tIns="45720" rIns="91440" bIns="45720" rtlCol="0" anchor="ctr"/>
          <a:lstStyle>
            <a:lvl1pPr algn="l">
              <a:defRPr sz="1000">
                <a:solidFill>
                  <a:schemeClr val="bg1">
                    <a:lumMod val="50000"/>
                  </a:schemeClr>
                </a:solidFill>
              </a:defRPr>
            </a:lvl1pPr>
          </a:lstStyle>
          <a:p>
            <a:fld id="{684C8B15-CFF2-45DF-B351-EB510B8E87DC}" type="datetime1">
              <a:rPr lang="en-US" smtClean="0"/>
              <a:t>2/12/2024</a:t>
            </a:fld>
            <a:endParaRPr lang="en-US" dirty="0"/>
          </a:p>
        </p:txBody>
      </p:sp>
      <p:sp>
        <p:nvSpPr>
          <p:cNvPr id="22" name="Slide Number Placeholder 5"/>
          <p:cNvSpPr>
            <a:spLocks noGrp="1"/>
          </p:cNvSpPr>
          <p:nvPr>
            <p:ph type="sldNum" sz="quarter" idx="4"/>
          </p:nvPr>
        </p:nvSpPr>
        <p:spPr>
          <a:xfrm>
            <a:off x="11692711" y="6492875"/>
            <a:ext cx="419397" cy="365125"/>
          </a:xfrm>
          <a:prstGeom prst="rect">
            <a:avLst/>
          </a:prstGeom>
        </p:spPr>
        <p:txBody>
          <a:bodyPr vert="horz" lIns="91440" tIns="45720" rIns="91440" bIns="45720" rtlCol="0" anchor="ctr"/>
          <a:lstStyle>
            <a:lvl1pPr algn="r">
              <a:defRPr sz="1000">
                <a:solidFill>
                  <a:srgbClr val="000000"/>
                </a:solidFill>
              </a:defRPr>
            </a:lvl1pPr>
          </a:lstStyle>
          <a:p>
            <a:fld id="{4FAB73BC-B049-4115-A692-8D63A059BFB8}" type="slidenum">
              <a:rPr lang="en-US" smtClean="0"/>
              <a:pPr/>
              <a:t>‹#›</a:t>
            </a:fld>
            <a:endParaRPr lang="en-US" dirty="0"/>
          </a:p>
        </p:txBody>
      </p:sp>
      <p:sp>
        <p:nvSpPr>
          <p:cNvPr id="9" name="Rectangle 8"/>
          <p:cNvSpPr/>
          <p:nvPr/>
        </p:nvSpPr>
        <p:spPr>
          <a:xfrm rot="5400000">
            <a:off x="196407" y="352887"/>
            <a:ext cx="772430" cy="6665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1731752" y="408862"/>
            <a:ext cx="457200" cy="3683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4" name="Picture 1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1795760" y="475488"/>
            <a:ext cx="259675" cy="251610"/>
          </a:xfrm>
          <a:prstGeom prst="rect">
            <a:avLst/>
          </a:prstGeom>
        </p:spPr>
      </p:pic>
      <p:grpSp>
        <p:nvGrpSpPr>
          <p:cNvPr id="15" name="Group 14"/>
          <p:cNvGrpSpPr/>
          <p:nvPr/>
        </p:nvGrpSpPr>
        <p:grpSpPr>
          <a:xfrm>
            <a:off x="12125325" y="0"/>
            <a:ext cx="66679" cy="6857999"/>
            <a:chOff x="12125325" y="0"/>
            <a:chExt cx="66679" cy="6857999"/>
          </a:xfrm>
        </p:grpSpPr>
        <p:pic>
          <p:nvPicPr>
            <p:cNvPr id="16" name="Picture 15"/>
            <p:cNvPicPr>
              <a:picLocks/>
            </p:cNvPicPr>
            <p:nvPr/>
          </p:nvPicPr>
          <p:blipFill rotWithShape="1">
            <a:blip r:embed="rId3" cstate="email">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18" name="Rectangle 17"/>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itle and Double Contn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5E6156E-26E6-4B65-B4C9-7AFFD095CB94}" type="datetime1">
              <a:rPr lang="en-US" smtClean="0"/>
              <a:t>2/12/2024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10B752-61A6-4CE1-9DF7-AF79F8E272F0}" type="slidenum">
              <a:rPr lang="en-US" smtClean="0"/>
              <a:t>‹#›</a:t>
            </a:fld>
            <a:endParaRPr lang="en-US"/>
          </a:p>
        </p:txBody>
      </p:sp>
      <p:sp>
        <p:nvSpPr>
          <p:cNvPr id="7" name="Content Placeholder 6"/>
          <p:cNvSpPr>
            <a:spLocks noGrp="1"/>
          </p:cNvSpPr>
          <p:nvPr>
            <p:ph sz="quarter" idx="13"/>
          </p:nvPr>
        </p:nvSpPr>
        <p:spPr>
          <a:xfrm>
            <a:off x="720725" y="1125414"/>
            <a:ext cx="4934487" cy="48880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p:cNvSpPr>
            <a:spLocks noGrp="1"/>
          </p:cNvSpPr>
          <p:nvPr>
            <p:ph sz="quarter" idx="14"/>
          </p:nvPr>
        </p:nvSpPr>
        <p:spPr>
          <a:xfrm>
            <a:off x="5887330" y="1125414"/>
            <a:ext cx="4891718" cy="488803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892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40E8CDC9-E580-4720-9D8F-DB88AAB680EE}" type="datetime1">
              <a:rPr lang="en-US" smtClean="0"/>
              <a:t>2/12/2024</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A5E55A7B-7854-E145-92D9-B491DF4BAE2D}" type="slidenum">
              <a:rPr lang="en-US" smtClean="0"/>
              <a:pPr/>
              <a:t>‹#›</a:t>
            </a:fld>
            <a:endParaRPr lang="en-US" dirty="0"/>
          </a:p>
        </p:txBody>
      </p:sp>
    </p:spTree>
    <p:extLst>
      <p:ext uri="{BB962C8B-B14F-4D97-AF65-F5344CB8AC3E}">
        <p14:creationId xmlns:p14="http://schemas.microsoft.com/office/powerpoint/2010/main" val="20650902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NM White Title Slide">
    <p:bg>
      <p:bgPr>
        <a:solidFill>
          <a:schemeClr val="bg1"/>
        </a:solidFill>
        <a:effectLst/>
      </p:bgPr>
    </p:bg>
    <p:spTree>
      <p:nvGrpSpPr>
        <p:cNvPr id="1" name=""/>
        <p:cNvGrpSpPr/>
        <p:nvPr/>
      </p:nvGrpSpPr>
      <p:grpSpPr>
        <a:xfrm>
          <a:off x="0" y="0"/>
          <a:ext cx="0" cy="0"/>
          <a:chOff x="0" y="0"/>
          <a:chExt cx="0" cy="0"/>
        </a:xfrm>
      </p:grpSpPr>
      <p:pic>
        <p:nvPicPr>
          <p:cNvPr id="34" name="Picture 33">
            <a:extLst>
              <a:ext uri="{FF2B5EF4-FFF2-40B4-BE49-F238E27FC236}">
                <a16:creationId xmlns:a16="http://schemas.microsoft.com/office/drawing/2014/main" id="{ACAF3599-3569-403F-A730-5B76844BC6F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2915624"/>
            <a:ext cx="2136797" cy="1245580"/>
          </a:xfrm>
          <a:prstGeom prst="rect">
            <a:avLst/>
          </a:prstGeom>
        </p:spPr>
      </p:pic>
      <p:sp>
        <p:nvSpPr>
          <p:cNvPr id="6" name="Rectangle 5"/>
          <p:cNvSpPr/>
          <p:nvPr userDrawn="1"/>
        </p:nvSpPr>
        <p:spPr>
          <a:xfrm>
            <a:off x="3943350" y="2918694"/>
            <a:ext cx="1862755" cy="1245579"/>
          </a:xfrm>
          <a:prstGeom prst="rect">
            <a:avLst/>
          </a:prstGeom>
          <a:solidFill>
            <a:schemeClr val="bg2">
              <a:lumMod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7EBF867F-931D-479C-A4FA-B00E4058BAF2}"/>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1673225" y="2915624"/>
            <a:ext cx="2270125" cy="1245580"/>
          </a:xfrm>
          <a:prstGeom prst="rect">
            <a:avLst/>
          </a:prstGeom>
        </p:spPr>
      </p:pic>
      <p:sp>
        <p:nvSpPr>
          <p:cNvPr id="12" name="Rectangle 11"/>
          <p:cNvSpPr/>
          <p:nvPr userDrawn="1"/>
        </p:nvSpPr>
        <p:spPr>
          <a:xfrm>
            <a:off x="1" y="1228439"/>
            <a:ext cx="12192000" cy="1690255"/>
          </a:xfrm>
          <a:prstGeom prst="rect">
            <a:avLst/>
          </a:prstGeom>
          <a:solidFill>
            <a:schemeClr val="tx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p:cNvPicPr>
            <a:picLocks noChangeAspect="1"/>
          </p:cNvPicPr>
          <p:nvPr userDrawn="1"/>
        </p:nvPicPr>
        <p:blipFill rotWithShape="1">
          <a:blip r:embed="rId4" cstate="email">
            <a:alphaModFix amt="34000"/>
            <a:extLst>
              <a:ext uri="{28A0092B-C50C-407E-A947-70E740481C1C}">
                <a14:useLocalDpi xmlns:a14="http://schemas.microsoft.com/office/drawing/2010/main"/>
              </a:ext>
            </a:extLst>
          </a:blip>
          <a:srcRect/>
          <a:stretch/>
        </p:blipFill>
        <p:spPr>
          <a:xfrm>
            <a:off x="7565572" y="2915624"/>
            <a:ext cx="4626429" cy="4782754"/>
          </a:xfrm>
          <a:prstGeom prst="rect">
            <a:avLst/>
          </a:prstGeom>
        </p:spPr>
      </p:pic>
      <p:sp>
        <p:nvSpPr>
          <p:cNvPr id="11" name="Rectangle 10"/>
          <p:cNvSpPr/>
          <p:nvPr userDrawn="1"/>
        </p:nvSpPr>
        <p:spPr>
          <a:xfrm>
            <a:off x="7565572" y="0"/>
            <a:ext cx="2623459" cy="6858000"/>
          </a:xfrm>
          <a:prstGeom prst="rect">
            <a:avLst/>
          </a:prstGeom>
          <a:solidFill>
            <a:srgbClr val="00ACD9">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Title 1"/>
          <p:cNvSpPr>
            <a:spLocks noGrp="1"/>
          </p:cNvSpPr>
          <p:nvPr>
            <p:ph type="ctrTitle" hasCustomPrompt="1"/>
          </p:nvPr>
        </p:nvSpPr>
        <p:spPr>
          <a:xfrm>
            <a:off x="687681" y="1228439"/>
            <a:ext cx="6190211" cy="1593945"/>
          </a:xfrm>
        </p:spPr>
        <p:txBody>
          <a:bodyPr anchor="ctr">
            <a:normAutofit/>
          </a:bodyPr>
          <a:lstStyle>
            <a:lvl1pPr algn="l">
              <a:lnSpc>
                <a:spcPts val="3700"/>
              </a:lnSpc>
              <a:defRPr sz="3600" spc="31" baseline="0">
                <a:solidFill>
                  <a:schemeClr val="bg1"/>
                </a:solidFill>
              </a:defRPr>
            </a:lvl1pPr>
          </a:lstStyle>
          <a:p>
            <a:r>
              <a:rPr lang="en-US"/>
              <a:t>CLICK TO EDIT MASTER TITLE STYLE</a:t>
            </a:r>
          </a:p>
        </p:txBody>
      </p:sp>
      <p:sp>
        <p:nvSpPr>
          <p:cNvPr id="14" name="Subtitle 2"/>
          <p:cNvSpPr>
            <a:spLocks noGrp="1"/>
          </p:cNvSpPr>
          <p:nvPr>
            <p:ph type="subTitle" idx="1" hasCustomPrompt="1"/>
          </p:nvPr>
        </p:nvSpPr>
        <p:spPr>
          <a:xfrm>
            <a:off x="700412" y="5306898"/>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a:t>Click to edit master subtitle style</a:t>
            </a:r>
          </a:p>
        </p:txBody>
      </p:sp>
      <p:sp>
        <p:nvSpPr>
          <p:cNvPr id="15" name="Date Placeholder 3"/>
          <p:cNvSpPr>
            <a:spLocks noGrp="1"/>
          </p:cNvSpPr>
          <p:nvPr>
            <p:ph type="dt" sz="half" idx="10"/>
          </p:nvPr>
        </p:nvSpPr>
        <p:spPr>
          <a:xfrm>
            <a:off x="64951" y="6459789"/>
            <a:ext cx="724296" cy="365125"/>
          </a:xfrm>
        </p:spPr>
        <p:txBody>
          <a:bodyPr/>
          <a:lstStyle>
            <a:lvl1pPr>
              <a:defRPr>
                <a:solidFill>
                  <a:schemeClr val="bg1">
                    <a:lumMod val="50000"/>
                  </a:schemeClr>
                </a:solidFill>
              </a:defRPr>
            </a:lvl1pPr>
          </a:lstStyle>
          <a:p>
            <a:fld id="{84A6BEF6-8B5D-3A41-931E-E68E91FD74C0}" type="datetime1">
              <a:rPr lang="en-US" smtClean="0"/>
              <a:t>2/12/2024</a:t>
            </a:fld>
            <a:endParaRPr lang="en-US"/>
          </a:p>
        </p:txBody>
      </p:sp>
      <p:sp>
        <p:nvSpPr>
          <p:cNvPr id="16" name="Footer Placeholder 4"/>
          <p:cNvSpPr>
            <a:spLocks noGrp="1"/>
          </p:cNvSpPr>
          <p:nvPr>
            <p:ph type="ftr" sz="quarter" idx="11"/>
          </p:nvPr>
        </p:nvSpPr>
        <p:spPr>
          <a:xfrm>
            <a:off x="7565572" y="6459789"/>
            <a:ext cx="2623459" cy="365125"/>
          </a:xfrm>
        </p:spPr>
        <p:txBody>
          <a:bodyPr/>
          <a:lstStyle/>
          <a:p>
            <a:endParaRPr lang="en-US"/>
          </a:p>
        </p:txBody>
      </p:sp>
      <p:pic>
        <p:nvPicPr>
          <p:cNvPr id="18" name="Picture 17"/>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987835" y="292142"/>
            <a:ext cx="1834523" cy="706611"/>
          </a:xfrm>
          <a:prstGeom prst="rect">
            <a:avLst/>
          </a:prstGeom>
        </p:spPr>
      </p:pic>
      <p:sp>
        <p:nvSpPr>
          <p:cNvPr id="19" name="Rectangle 18"/>
          <p:cNvSpPr/>
          <p:nvPr userDrawn="1"/>
        </p:nvSpPr>
        <p:spPr>
          <a:xfrm>
            <a:off x="1" y="1228439"/>
            <a:ext cx="203131" cy="1690255"/>
          </a:xfrm>
          <a:prstGeom prst="rect">
            <a:avLst/>
          </a:prstGeom>
          <a:solidFill>
            <a:srgbClr val="8B230B"/>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0" name="Picture 29"/>
          <p:cNvPicPr>
            <a:picLocks/>
          </p:cNvPicPr>
          <p:nvPr userDrawn="1"/>
        </p:nvPicPr>
        <p:blipFill>
          <a:blip r:embed="rId6" cstate="email">
            <a:extLst>
              <a:ext uri="{28A0092B-C50C-407E-A947-70E740481C1C}">
                <a14:useLocalDpi xmlns:a14="http://schemas.microsoft.com/office/drawing/2010/main"/>
              </a:ext>
            </a:extLst>
          </a:blip>
          <a:stretch>
            <a:fillRect/>
          </a:stretch>
        </p:blipFill>
        <p:spPr>
          <a:xfrm>
            <a:off x="789245" y="5673785"/>
            <a:ext cx="9399784" cy="36576"/>
          </a:xfrm>
          <a:prstGeom prst="rect">
            <a:avLst/>
          </a:prstGeom>
        </p:spPr>
      </p:pic>
      <p:pic>
        <p:nvPicPr>
          <p:cNvPr id="25" name="Picture 24"/>
          <p:cNvPicPr>
            <a:picLocks noChangeAspect="1"/>
          </p:cNvPicPr>
          <p:nvPr userDrawn="1"/>
        </p:nvPicPr>
        <p:blipFill>
          <a:blip r:embed="rId7"/>
          <a:stretch>
            <a:fillRect/>
          </a:stretch>
        </p:blipFill>
        <p:spPr>
          <a:xfrm>
            <a:off x="11336794" y="5627023"/>
            <a:ext cx="564475" cy="163560"/>
          </a:xfrm>
          <a:prstGeom prst="rect">
            <a:avLst/>
          </a:prstGeom>
        </p:spPr>
      </p:pic>
      <p:pic>
        <p:nvPicPr>
          <p:cNvPr id="26" name="Picture 25"/>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399371" y="5595527"/>
            <a:ext cx="776320" cy="194889"/>
          </a:xfrm>
          <a:prstGeom prst="rect">
            <a:avLst/>
          </a:prstGeom>
        </p:spPr>
      </p:pic>
      <p:sp>
        <p:nvSpPr>
          <p:cNvPr id="28" name="TextBox 27"/>
          <p:cNvSpPr txBox="1"/>
          <p:nvPr userDrawn="1"/>
        </p:nvSpPr>
        <p:spPr>
          <a:xfrm>
            <a:off x="10280342" y="5912353"/>
            <a:ext cx="1832472" cy="738664"/>
          </a:xfrm>
          <a:prstGeom prst="rect">
            <a:avLst/>
          </a:prstGeom>
          <a:noFill/>
        </p:spPr>
        <p:txBody>
          <a:bodyPr wrap="square" rtlCol="0">
            <a:spAutoFit/>
          </a:bodyPr>
          <a:lstStyle/>
          <a:p>
            <a:pPr algn="ctr"/>
            <a:r>
              <a:rPr lang="en-US" sz="600" b="0" i="0" kern="1200">
                <a:solidFill>
                  <a:schemeClr val="tx1"/>
                </a:solidFill>
                <a:effectLst/>
                <a:latin typeface="+mn-lt"/>
                <a:ea typeface="+mn-ea"/>
                <a:cs typeface="+mn-cs"/>
              </a:rPr>
              <a:t>Sandia National Laboratories is a </a:t>
            </a:r>
            <a:r>
              <a:rPr lang="en-US" sz="600" b="0" i="0" kern="1200" err="1">
                <a:solidFill>
                  <a:schemeClr val="tx1"/>
                </a:solidFill>
                <a:effectLst/>
                <a:latin typeface="+mn-lt"/>
                <a:ea typeface="+mn-ea"/>
                <a:cs typeface="+mn-cs"/>
              </a:rPr>
              <a:t>multimission</a:t>
            </a:r>
            <a:r>
              <a:rPr lang="en-US" sz="600" b="0" i="0" kern="1200">
                <a:solidFill>
                  <a:schemeClr val="tx1"/>
                </a:solidFill>
                <a:effectLst/>
                <a:latin typeface="+mn-lt"/>
                <a:ea typeface="+mn-ea"/>
                <a:cs typeface="+mn-cs"/>
              </a:rPr>
              <a:t> laboratory managed and operated by National Technology &amp; Engineering Solutions of Sandia, LLC, a wholly owned subsidiary of Honeywell International Inc., for the U.S. Department of Energy’s National Nuclear Security Administration under contract DE-NA0003525.</a:t>
            </a:r>
            <a:endParaRPr lang="en-US" sz="600">
              <a:solidFill>
                <a:schemeClr val="tx1"/>
              </a:solidFill>
            </a:endParaRPr>
          </a:p>
        </p:txBody>
      </p:sp>
      <p:sp>
        <p:nvSpPr>
          <p:cNvPr id="3" name="Text Placeholder 2"/>
          <p:cNvSpPr>
            <a:spLocks noGrp="1"/>
          </p:cNvSpPr>
          <p:nvPr>
            <p:ph type="body" sz="quarter" idx="12" hasCustomPrompt="1"/>
          </p:nvPr>
        </p:nvSpPr>
        <p:spPr>
          <a:xfrm>
            <a:off x="700411" y="5004000"/>
            <a:ext cx="4603750" cy="254000"/>
          </a:xfrm>
        </p:spPr>
        <p:txBody>
          <a:bodyPr anchor="ctr" anchorCtr="0">
            <a:noAutofit/>
          </a:bodyPr>
          <a:lstStyle>
            <a:lvl1pPr>
              <a:defRPr sz="1200" b="0" i="1" spc="200" baseline="0">
                <a:solidFill>
                  <a:schemeClr val="accent6"/>
                </a:solidFill>
                <a:latin typeface="Gill Sans MT" charset="0"/>
                <a:ea typeface="Gill Sans MT" charset="0"/>
                <a:cs typeface="Gill Sans MT" charset="0"/>
              </a:defRPr>
            </a:lvl1pPr>
          </a:lstStyle>
          <a:p>
            <a:pPr lvl="0"/>
            <a:r>
              <a:rPr lang="en-US"/>
              <a:t>CLICK TO EDIT MASTER TEXT STYLES</a:t>
            </a:r>
          </a:p>
        </p:txBody>
      </p:sp>
      <p:pic>
        <p:nvPicPr>
          <p:cNvPr id="24" name="Picture 23">
            <a:extLst>
              <a:ext uri="{FF2B5EF4-FFF2-40B4-BE49-F238E27FC236}">
                <a16:creationId xmlns:a16="http://schemas.microsoft.com/office/drawing/2014/main" id="{7D0FFDE0-2230-4582-A40A-93AED3225811}"/>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84819" y="-79487"/>
            <a:ext cx="2684150" cy="1307926"/>
          </a:xfrm>
          <a:prstGeom prst="rect">
            <a:avLst/>
          </a:prstGeom>
        </p:spPr>
      </p:pic>
      <p:pic>
        <p:nvPicPr>
          <p:cNvPr id="2" name="Picture 1" descr="6260f522692fb15063c155eb3ec35cd4.png"/>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10642645" y="215145"/>
            <a:ext cx="1202468" cy="783608"/>
          </a:xfrm>
          <a:prstGeom prst="rect">
            <a:avLst/>
          </a:prstGeom>
        </p:spPr>
      </p:pic>
      <p:pic>
        <p:nvPicPr>
          <p:cNvPr id="22" name="Picture 21">
            <a:extLst>
              <a:ext uri="{FF2B5EF4-FFF2-40B4-BE49-F238E27FC236}">
                <a16:creationId xmlns:a16="http://schemas.microsoft.com/office/drawing/2014/main" id="{437170F3-3E71-4D59-AC92-2991174ABE9E}"/>
              </a:ext>
            </a:extLst>
          </p:cNvPr>
          <p:cNvPicPr>
            <a:picLocks noChangeAspect="1"/>
          </p:cNvPicPr>
          <p:nvPr userDrawn="1"/>
        </p:nvPicPr>
        <p:blipFill rotWithShape="1">
          <a:blip r:embed="rId11">
            <a:extLst>
              <a:ext uri="{28A0092B-C50C-407E-A947-70E740481C1C}">
                <a14:useLocalDpi xmlns:a14="http://schemas.microsoft.com/office/drawing/2010/main"/>
              </a:ext>
            </a:extLst>
          </a:blip>
          <a:srcRect r="-2"/>
          <a:stretch/>
        </p:blipFill>
        <p:spPr>
          <a:xfrm>
            <a:off x="5777530" y="2918694"/>
            <a:ext cx="1788042" cy="1245483"/>
          </a:xfrm>
          <a:prstGeom prst="rect">
            <a:avLst/>
          </a:prstGeom>
        </p:spPr>
      </p:pic>
      <p:pic>
        <p:nvPicPr>
          <p:cNvPr id="23" name="Picture 22">
            <a:extLst>
              <a:ext uri="{FF2B5EF4-FFF2-40B4-BE49-F238E27FC236}">
                <a16:creationId xmlns:a16="http://schemas.microsoft.com/office/drawing/2014/main" id="{B278840B-B447-48CE-BB68-EEB95936AF6A}"/>
              </a:ext>
            </a:extLst>
          </p:cNvPr>
          <p:cNvPicPr>
            <a:picLocks noChangeAspect="1"/>
          </p:cNvPicPr>
          <p:nvPr userDrawn="1"/>
        </p:nvPicPr>
        <p:blipFill rotWithShape="1">
          <a:blip r:embed="rId12" cstate="print">
            <a:extLst>
              <a:ext uri="{28A0092B-C50C-407E-A947-70E740481C1C}">
                <a14:useLocalDpi xmlns:a14="http://schemas.microsoft.com/office/drawing/2010/main"/>
              </a:ext>
            </a:extLst>
          </a:blip>
          <a:srcRect/>
          <a:stretch/>
        </p:blipFill>
        <p:spPr>
          <a:xfrm>
            <a:off x="7565572" y="1228439"/>
            <a:ext cx="2623457" cy="1690255"/>
          </a:xfrm>
          <a:prstGeom prst="rect">
            <a:avLst/>
          </a:prstGeom>
        </p:spPr>
      </p:pic>
      <p:pic>
        <p:nvPicPr>
          <p:cNvPr id="4" name="Picture 3" descr="Red unit.png"/>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4305301" y="2822384"/>
            <a:ext cx="1435716" cy="966688"/>
          </a:xfrm>
          <a:prstGeom prst="rect">
            <a:avLst/>
          </a:prstGeom>
          <a:effectLst>
            <a:outerShdw blurRad="50800" dist="38100" dir="2700000" sx="101000" sy="101000" algn="tl" rotWithShape="0">
              <a:prstClr val="black">
                <a:alpha val="26000"/>
              </a:prstClr>
            </a:outerShdw>
          </a:effectLst>
        </p:spPr>
      </p:pic>
      <p:pic>
        <p:nvPicPr>
          <p:cNvPr id="5" name="Picture 4" descr="Blue unit.png"/>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rot="19144252">
            <a:off x="3574995" y="3173975"/>
            <a:ext cx="1827067" cy="1230190"/>
          </a:xfrm>
          <a:prstGeom prst="rect">
            <a:avLst/>
          </a:prstGeom>
          <a:effectLst>
            <a:outerShdw blurRad="50800" dist="38100" dir="2700000" sx="101000" sy="101000" algn="tl" rotWithShape="0">
              <a:prstClr val="black">
                <a:alpha val="26000"/>
              </a:prstClr>
            </a:outerShdw>
          </a:effectLst>
        </p:spPr>
      </p:pic>
    </p:spTree>
    <p:extLst>
      <p:ext uri="{BB962C8B-B14F-4D97-AF65-F5344CB8AC3E}">
        <p14:creationId xmlns:p14="http://schemas.microsoft.com/office/powerpoint/2010/main" val="427039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NM Section Title White">
    <p:spTree>
      <p:nvGrpSpPr>
        <p:cNvPr id="1" name=""/>
        <p:cNvGrpSpPr/>
        <p:nvPr/>
      </p:nvGrpSpPr>
      <p:grpSpPr>
        <a:xfrm>
          <a:off x="0" y="0"/>
          <a:ext cx="0" cy="0"/>
          <a:chOff x="0" y="0"/>
          <a:chExt cx="0" cy="0"/>
        </a:xfrm>
      </p:grpSpPr>
      <p:pic>
        <p:nvPicPr>
          <p:cNvPr id="26" name="Picture 25"/>
          <p:cNvPicPr>
            <a:picLocks noChangeAspect="1"/>
          </p:cNvPicPr>
          <p:nvPr userDrawn="1"/>
        </p:nvPicPr>
        <p:blipFill rotWithShape="1">
          <a:blip r:embed="rId2" cstate="email">
            <a:alphaModFix amt="33000"/>
            <a:extLst>
              <a:ext uri="{28A0092B-C50C-407E-A947-70E740481C1C}">
                <a14:useLocalDpi xmlns:a14="http://schemas.microsoft.com/office/drawing/2010/main"/>
              </a:ext>
            </a:extLst>
          </a:blip>
          <a:srcRect/>
          <a:stretch/>
        </p:blipFill>
        <p:spPr>
          <a:xfrm>
            <a:off x="0" y="4"/>
            <a:ext cx="12192000" cy="8747085"/>
          </a:xfrm>
          <a:prstGeom prst="rect">
            <a:avLst/>
          </a:prstGeom>
        </p:spPr>
      </p:pic>
      <p:pic>
        <p:nvPicPr>
          <p:cNvPr id="15" name="Picture 14"/>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a:stretch/>
        </p:blipFill>
        <p:spPr>
          <a:xfrm>
            <a:off x="-1" y="4"/>
            <a:ext cx="4038961" cy="8747085"/>
          </a:xfrm>
          <a:prstGeom prst="rect">
            <a:avLst/>
          </a:prstGeom>
        </p:spPr>
      </p:pic>
      <p:sp>
        <p:nvSpPr>
          <p:cNvPr id="10" name="Rectangle 9"/>
          <p:cNvSpPr/>
          <p:nvPr userDrawn="1"/>
        </p:nvSpPr>
        <p:spPr>
          <a:xfrm>
            <a:off x="1" y="3112603"/>
            <a:ext cx="12192000" cy="16952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a:p>
        </p:txBody>
      </p:sp>
      <p:sp>
        <p:nvSpPr>
          <p:cNvPr id="2" name="Title 1"/>
          <p:cNvSpPr>
            <a:spLocks noGrp="1"/>
          </p:cNvSpPr>
          <p:nvPr>
            <p:ph type="ctrTitle" hasCustomPrompt="1"/>
          </p:nvPr>
        </p:nvSpPr>
        <p:spPr>
          <a:xfrm>
            <a:off x="4130694" y="3112607"/>
            <a:ext cx="6190211" cy="1690255"/>
          </a:xfrm>
        </p:spPr>
        <p:txBody>
          <a:bodyPr anchor="ctr">
            <a:normAutofit/>
          </a:bodyPr>
          <a:lstStyle>
            <a:lvl1pPr algn="l">
              <a:lnSpc>
                <a:spcPts val="3700"/>
              </a:lnSpc>
              <a:defRPr sz="3600" spc="31" baseline="0">
                <a:solidFill>
                  <a:schemeClr val="bg1"/>
                </a:solidFill>
                <a:latin typeface="Gill Sans MT" charset="0"/>
                <a:ea typeface="Gill Sans MT" charset="0"/>
                <a:cs typeface="Gill Sans MT" charset="0"/>
              </a:defRPr>
            </a:lvl1pPr>
          </a:lstStyle>
          <a:p>
            <a:r>
              <a:rPr lang="en-US"/>
              <a:t>CLICK TO EDIT MASTER TITLE STYLE</a:t>
            </a:r>
          </a:p>
        </p:txBody>
      </p:sp>
      <p:sp>
        <p:nvSpPr>
          <p:cNvPr id="3" name="Subtitle 2"/>
          <p:cNvSpPr>
            <a:spLocks noGrp="1"/>
          </p:cNvSpPr>
          <p:nvPr>
            <p:ph type="subTitle" idx="1" hasCustomPrompt="1"/>
          </p:nvPr>
        </p:nvSpPr>
        <p:spPr>
          <a:xfrm>
            <a:off x="4130696" y="5064546"/>
            <a:ext cx="6261331" cy="353125"/>
          </a:xfrm>
        </p:spPr>
        <p:txBody>
          <a:bodyPr lIns="91440" rIns="91440">
            <a:normAutofit/>
          </a:bodyPr>
          <a:lstStyle>
            <a:lvl1pPr marL="0" indent="0" algn="l">
              <a:buNone/>
              <a:defRPr sz="1800" cap="none" spc="200" baseline="0">
                <a:solidFill>
                  <a:schemeClr val="tx1"/>
                </a:solidFill>
                <a:latin typeface="Garamond" charset="0"/>
                <a:ea typeface="Garamond" charset="0"/>
                <a:cs typeface="Garamond" charset="0"/>
              </a:defRPr>
            </a:lvl1pPr>
            <a:lvl2pPr marL="457178" indent="0" algn="ctr">
              <a:buNone/>
              <a:defRPr sz="2400"/>
            </a:lvl2pPr>
            <a:lvl3pPr marL="914354" indent="0" algn="ctr">
              <a:buNone/>
              <a:defRPr sz="2400"/>
            </a:lvl3pPr>
            <a:lvl4pPr marL="1371532" indent="0" algn="ctr">
              <a:buNone/>
              <a:defRPr sz="2000"/>
            </a:lvl4pPr>
            <a:lvl5pPr marL="1828709" indent="0" algn="ctr">
              <a:buNone/>
              <a:defRPr sz="2000"/>
            </a:lvl5pPr>
            <a:lvl6pPr marL="2285886" indent="0" algn="ctr">
              <a:buNone/>
              <a:defRPr sz="2000"/>
            </a:lvl6pPr>
            <a:lvl7pPr marL="2743062" indent="0" algn="ctr">
              <a:buNone/>
              <a:defRPr sz="2000"/>
            </a:lvl7pPr>
            <a:lvl8pPr marL="3200240" indent="0" algn="ctr">
              <a:buNone/>
              <a:defRPr sz="2000"/>
            </a:lvl8pPr>
            <a:lvl9pPr marL="3657418" indent="0" algn="ctr">
              <a:buNone/>
              <a:defRPr sz="2000"/>
            </a:lvl9pPr>
          </a:lstStyle>
          <a:p>
            <a:r>
              <a:rPr lang="en-US"/>
              <a:t>Click to edit master subtitle style</a:t>
            </a:r>
          </a:p>
        </p:txBody>
      </p:sp>
      <p:sp>
        <p:nvSpPr>
          <p:cNvPr id="4" name="Date Placeholder 3"/>
          <p:cNvSpPr>
            <a:spLocks noGrp="1"/>
          </p:cNvSpPr>
          <p:nvPr>
            <p:ph type="dt" sz="half" idx="10"/>
          </p:nvPr>
        </p:nvSpPr>
        <p:spPr>
          <a:xfrm>
            <a:off x="64951" y="6599583"/>
            <a:ext cx="724296" cy="254206"/>
          </a:xfrm>
        </p:spPr>
        <p:txBody>
          <a:bodyPr/>
          <a:lstStyle>
            <a:lvl1pPr>
              <a:defRPr>
                <a:solidFill>
                  <a:schemeClr val="tx1"/>
                </a:solidFill>
              </a:defRPr>
            </a:lvl1pPr>
          </a:lstStyle>
          <a:p>
            <a:fld id="{F3D0FB7A-0984-5F42-9BF9-4F16409CEBE3}" type="datetime1">
              <a:rPr lang="en-US" smtClean="0"/>
              <a:t>2/12/2024</a:t>
            </a:fld>
            <a:endParaRPr lang="en-US"/>
          </a:p>
        </p:txBody>
      </p:sp>
      <p:sp>
        <p:nvSpPr>
          <p:cNvPr id="5" name="Footer Placeholder 4"/>
          <p:cNvSpPr>
            <a:spLocks noGrp="1"/>
          </p:cNvSpPr>
          <p:nvPr>
            <p:ph type="ftr" sz="quarter" idx="11"/>
          </p:nvPr>
        </p:nvSpPr>
        <p:spPr>
          <a:xfrm>
            <a:off x="4038960" y="6599583"/>
            <a:ext cx="2512064" cy="254206"/>
          </a:xfrm>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a:xfrm>
            <a:off x="-511125" y="6459788"/>
            <a:ext cx="419397" cy="365125"/>
          </a:xfrm>
        </p:spPr>
        <p:txBody>
          <a:bodyPr/>
          <a:lstStyle/>
          <a:p>
            <a:fld id="{4FAB73BC-B049-4115-A692-8D63A059BFB8}" type="slidenum">
              <a:rPr lang="en-US" dirty="0"/>
              <a:t>‹#›</a:t>
            </a:fld>
            <a:endParaRPr lang="en-US"/>
          </a:p>
        </p:txBody>
      </p:sp>
      <p:sp>
        <p:nvSpPr>
          <p:cNvPr id="14" name="Rectangle 13"/>
          <p:cNvSpPr/>
          <p:nvPr userDrawn="1"/>
        </p:nvSpPr>
        <p:spPr>
          <a:xfrm>
            <a:off x="1" y="3112607"/>
            <a:ext cx="203131" cy="1690255"/>
          </a:xfrm>
          <a:prstGeom prst="rect">
            <a:avLst/>
          </a:prstGeom>
          <a:solidFill>
            <a:schemeClr val="accent4">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sz="1800"/>
          </a:p>
        </p:txBody>
      </p:sp>
      <p:pic>
        <p:nvPicPr>
          <p:cNvPr id="7" name="Picture 6"/>
          <p:cNvPicPr>
            <a:picLocks/>
          </p:cNvPicPr>
          <p:nvPr userDrawn="1"/>
        </p:nvPicPr>
        <p:blipFill>
          <a:blip r:embed="rId4" cstate="email">
            <a:extLst>
              <a:ext uri="{28A0092B-C50C-407E-A947-70E740481C1C}">
                <a14:useLocalDpi xmlns:a14="http://schemas.microsoft.com/office/drawing/2010/main"/>
              </a:ext>
            </a:extLst>
          </a:blip>
          <a:stretch>
            <a:fillRect/>
          </a:stretch>
        </p:blipFill>
        <p:spPr>
          <a:xfrm>
            <a:off x="4038960" y="4893378"/>
            <a:ext cx="8153043" cy="63637"/>
          </a:xfrm>
          <a:prstGeom prst="rect">
            <a:avLst/>
          </a:prstGeom>
        </p:spPr>
      </p:pic>
    </p:spTree>
    <p:extLst>
      <p:ext uri="{BB962C8B-B14F-4D97-AF65-F5344CB8AC3E}">
        <p14:creationId xmlns:p14="http://schemas.microsoft.com/office/powerpoint/2010/main" val="178793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504">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rot="5400000">
            <a:off x="198236" y="356877"/>
            <a:ext cx="777767" cy="640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720647" y="243327"/>
            <a:ext cx="10844935" cy="697959"/>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720647" y="1126538"/>
            <a:ext cx="10844935" cy="5406692"/>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951" y="6675120"/>
            <a:ext cx="2472271" cy="182880"/>
          </a:xfrm>
          <a:prstGeom prst="rect">
            <a:avLst/>
          </a:prstGeom>
        </p:spPr>
        <p:txBody>
          <a:bodyPr vert="horz" lIns="91440" tIns="45720" rIns="91440" bIns="45720" rtlCol="0" anchor="ctr"/>
          <a:lstStyle>
            <a:lvl1pPr algn="l">
              <a:defRPr sz="1000">
                <a:solidFill>
                  <a:srgbClr val="FFFFFF"/>
                </a:solidFill>
              </a:defRPr>
            </a:lvl1pPr>
          </a:lstStyle>
          <a:p>
            <a:fld id="{617C9470-60FD-4EBC-9644-34E5D38CCBD2}" type="datetime1">
              <a:rPr lang="en-US" smtClean="0"/>
              <a:t>2/12/2024</a:t>
            </a:fld>
            <a:endParaRPr lang="en-US" dirty="0"/>
          </a:p>
        </p:txBody>
      </p:sp>
      <p:sp>
        <p:nvSpPr>
          <p:cNvPr id="6" name="Slide Number Placeholder 5"/>
          <p:cNvSpPr>
            <a:spLocks noGrp="1"/>
          </p:cNvSpPr>
          <p:nvPr>
            <p:ph type="sldNum" sz="quarter" idx="4"/>
          </p:nvPr>
        </p:nvSpPr>
        <p:spPr>
          <a:xfrm>
            <a:off x="11637804" y="6675120"/>
            <a:ext cx="419397" cy="182880"/>
          </a:xfrm>
          <a:prstGeom prst="rect">
            <a:avLst/>
          </a:prstGeom>
        </p:spPr>
        <p:txBody>
          <a:bodyPr vert="horz" lIns="91440" tIns="45720" rIns="91440" bIns="45720" rtlCol="0" anchor="ctr"/>
          <a:lstStyle>
            <a:lvl1pPr algn="r">
              <a:defRPr sz="1000">
                <a:solidFill>
                  <a:srgbClr val="FFFFFF"/>
                </a:solidFill>
              </a:defRPr>
            </a:lvl1pPr>
          </a:lstStyle>
          <a:p>
            <a:fld id="{4FAB73BC-B049-4115-A692-8D63A059BFB8}" type="slidenum">
              <a:rPr lang="en-US" smtClean="0"/>
              <a:pPr/>
              <a:t>‹#›</a:t>
            </a:fld>
            <a:endParaRPr lang="en-US" dirty="0"/>
          </a:p>
        </p:txBody>
      </p:sp>
      <p:sp>
        <p:nvSpPr>
          <p:cNvPr id="12" name="Rectangle 11"/>
          <p:cNvSpPr/>
          <p:nvPr/>
        </p:nvSpPr>
        <p:spPr>
          <a:xfrm>
            <a:off x="11735850" y="413214"/>
            <a:ext cx="456149" cy="36830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8" name="Picture 7"/>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1797526" y="472265"/>
            <a:ext cx="259675" cy="251610"/>
          </a:xfrm>
          <a:prstGeom prst="rect">
            <a:avLst/>
          </a:prstGeom>
        </p:spPr>
      </p:pic>
      <p:grpSp>
        <p:nvGrpSpPr>
          <p:cNvPr id="15" name="Group 14"/>
          <p:cNvGrpSpPr/>
          <p:nvPr/>
        </p:nvGrpSpPr>
        <p:grpSpPr>
          <a:xfrm>
            <a:off x="12125325" y="0"/>
            <a:ext cx="66679" cy="6857999"/>
            <a:chOff x="12125325" y="0"/>
            <a:chExt cx="66679" cy="6857999"/>
          </a:xfrm>
        </p:grpSpPr>
        <p:pic>
          <p:nvPicPr>
            <p:cNvPr id="16" name="Picture 15"/>
            <p:cNvPicPr>
              <a:picLocks/>
            </p:cNvPicPr>
            <p:nvPr/>
          </p:nvPicPr>
          <p:blipFill rotWithShape="1">
            <a:blip r:embed="rId10" cstate="email">
              <a:extLst>
                <a:ext uri="{28A0092B-C50C-407E-A947-70E740481C1C}">
                  <a14:useLocalDpi xmlns:a14="http://schemas.microsoft.com/office/drawing/2010/main"/>
                </a:ext>
              </a:extLst>
            </a:blip>
            <a:srcRect b="-3"/>
            <a:stretch/>
          </p:blipFill>
          <p:spPr>
            <a:xfrm rot="16200000">
              <a:off x="8773049" y="3439044"/>
              <a:ext cx="6771231" cy="66679"/>
            </a:xfrm>
            <a:prstGeom prst="rect">
              <a:avLst/>
            </a:prstGeom>
          </p:spPr>
        </p:pic>
        <p:sp>
          <p:nvSpPr>
            <p:cNvPr id="17" name="Rectangle 16"/>
            <p:cNvSpPr/>
            <p:nvPr/>
          </p:nvSpPr>
          <p:spPr>
            <a:xfrm>
              <a:off x="12125325" y="0"/>
              <a:ext cx="66675" cy="2825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 bg1="lt1" tx1="dk1" bg2="lt2" tx2="dk2" accent1="accent1" accent2="accent2" accent3="accent3" accent4="accent4" accent5="accent5" accent6="accent6" hlink="hlink" folHlink="folHlink"/>
  <p:sldLayoutIdLst>
    <p:sldLayoutId id="2147483651" r:id="rId1"/>
    <p:sldLayoutId id="2147483665" r:id="rId2"/>
    <p:sldLayoutId id="2147483655" r:id="rId3"/>
    <p:sldLayoutId id="2147483662" r:id="rId4"/>
    <p:sldLayoutId id="2147483663" r:id="rId5"/>
    <p:sldLayoutId id="2147483666" r:id="rId6"/>
    <p:sldLayoutId id="2147483667"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54" rtl="0" eaLnBrk="1" latinLnBrk="0" hangingPunct="1">
        <a:lnSpc>
          <a:spcPct val="85000"/>
        </a:lnSpc>
        <a:spcBef>
          <a:spcPct val="0"/>
        </a:spcBef>
        <a:buNone/>
        <a:defRPr sz="2400" b="0" i="0" kern="1200" spc="100" baseline="0">
          <a:solidFill>
            <a:schemeClr val="bg1"/>
          </a:solidFill>
          <a:latin typeface="Gill Sans MT" charset="0"/>
          <a:ea typeface="Gill Sans MT" charset="0"/>
          <a:cs typeface="Gill Sans MT" charset="0"/>
        </a:defRPr>
      </a:lvl1pPr>
    </p:titleStyle>
    <p:bodyStyle>
      <a:lvl1pPr marL="0" indent="137160" algn="l" defTabSz="914354" rtl="0" eaLnBrk="1" latinLnBrk="0" hangingPunct="1">
        <a:lnSpc>
          <a:spcPct val="90000"/>
        </a:lnSpc>
        <a:spcBef>
          <a:spcPts val="1200"/>
        </a:spcBef>
        <a:spcAft>
          <a:spcPts val="200"/>
        </a:spcAft>
        <a:buClr>
          <a:srgbClr val="00B0F0"/>
        </a:buClr>
        <a:buSzPct val="100000"/>
        <a:buFont typeface="Arial" panose="020B0604020202020204" pitchFamily="34" charset="0"/>
        <a:buChar char="•"/>
        <a:defRPr sz="2000" kern="1200">
          <a:solidFill>
            <a:schemeClr val="bg1"/>
          </a:solidFill>
          <a:latin typeface="Garamond" charset="0"/>
          <a:ea typeface="Garamond" charset="0"/>
          <a:cs typeface="Garamond" charset="0"/>
        </a:defRPr>
      </a:lvl1pPr>
      <a:lvl2pPr marL="384029"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2000" kern="1200">
          <a:solidFill>
            <a:schemeClr val="bg1"/>
          </a:solidFill>
          <a:latin typeface="Garamond" charset="0"/>
          <a:ea typeface="Garamond" charset="0"/>
          <a:cs typeface="Garamond" charset="0"/>
        </a:defRPr>
      </a:lvl2pPr>
      <a:lvl3pPr marL="566900"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2000" kern="1200">
          <a:solidFill>
            <a:schemeClr val="bg1"/>
          </a:solidFill>
          <a:latin typeface="Garamond" charset="0"/>
          <a:ea typeface="Garamond" charset="0"/>
          <a:cs typeface="Garamond" charset="0"/>
        </a:defRPr>
      </a:lvl3pPr>
      <a:lvl4pPr marL="749771"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1800" kern="1200">
          <a:solidFill>
            <a:schemeClr val="bg1"/>
          </a:solidFill>
          <a:latin typeface="Garamond" charset="0"/>
          <a:ea typeface="Garamond" charset="0"/>
          <a:cs typeface="Garamond" charset="0"/>
        </a:defRPr>
      </a:lvl4pPr>
      <a:lvl5pPr marL="932642" indent="-182870" algn="l" defTabSz="914354" rtl="0" eaLnBrk="1" latinLnBrk="0" hangingPunct="1">
        <a:lnSpc>
          <a:spcPct val="90000"/>
        </a:lnSpc>
        <a:spcBef>
          <a:spcPts val="200"/>
        </a:spcBef>
        <a:spcAft>
          <a:spcPts val="400"/>
        </a:spcAft>
        <a:buClr>
          <a:srgbClr val="00B0F0"/>
        </a:buClr>
        <a:buFont typeface="Arial" panose="020B0604020202020204" pitchFamily="34" charset="0"/>
        <a:buChar char="•"/>
        <a:defRPr sz="1800" kern="1200">
          <a:solidFill>
            <a:schemeClr val="bg1"/>
          </a:solidFill>
          <a:latin typeface="Garamond" charset="0"/>
          <a:ea typeface="Garamond" charset="0"/>
          <a:cs typeface="Garamond"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rot="5400000">
            <a:off x="238399" y="310896"/>
            <a:ext cx="685800" cy="64008"/>
          </a:xfrm>
          <a:prstGeom prst="rect">
            <a:avLst/>
          </a:prstGeom>
          <a:solidFill>
            <a:srgbClr val="00ACD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720648" y="359772"/>
            <a:ext cx="10058400" cy="570225"/>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p:cNvSpPr>
            <a:spLocks noGrp="1"/>
          </p:cNvSpPr>
          <p:nvPr>
            <p:ph type="body" idx="1"/>
          </p:nvPr>
        </p:nvSpPr>
        <p:spPr>
          <a:xfrm>
            <a:off x="720648" y="1429233"/>
            <a:ext cx="10058400" cy="3433635"/>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4951" y="6599583"/>
            <a:ext cx="2472271" cy="251458"/>
          </a:xfrm>
          <a:prstGeom prst="rect">
            <a:avLst/>
          </a:prstGeom>
        </p:spPr>
        <p:txBody>
          <a:bodyPr vert="horz" lIns="91440" tIns="45720" rIns="91440" bIns="45720" rtlCol="0" anchor="ctr"/>
          <a:lstStyle>
            <a:lvl1pPr algn="l">
              <a:defRPr sz="900">
                <a:solidFill>
                  <a:schemeClr val="bg2">
                    <a:lumMod val="25000"/>
                  </a:schemeClr>
                </a:solidFill>
                <a:latin typeface="Gill Sans MT" charset="0"/>
                <a:ea typeface="Gill Sans MT" charset="0"/>
                <a:cs typeface="Gill Sans MT" charset="0"/>
              </a:defRPr>
            </a:lvl1pPr>
          </a:lstStyle>
          <a:p>
            <a:fld id="{51B0C17D-9FEF-794A-8300-E98122063809}" type="datetime1">
              <a:rPr lang="en-US" smtClean="0"/>
              <a:t>2/12/2024</a:t>
            </a:fld>
            <a:endParaRPr lang="en-US"/>
          </a:p>
        </p:txBody>
      </p:sp>
      <p:sp>
        <p:nvSpPr>
          <p:cNvPr id="5" name="Footer Placeholder 4"/>
          <p:cNvSpPr>
            <a:spLocks noGrp="1"/>
          </p:cNvSpPr>
          <p:nvPr>
            <p:ph type="ftr" sz="quarter" idx="3"/>
          </p:nvPr>
        </p:nvSpPr>
        <p:spPr>
          <a:xfrm>
            <a:off x="3686187" y="6599583"/>
            <a:ext cx="4822804" cy="251458"/>
          </a:xfrm>
          <a:prstGeom prst="rect">
            <a:avLst/>
          </a:prstGeom>
        </p:spPr>
        <p:txBody>
          <a:bodyPr vert="horz" lIns="91440" tIns="45720" rIns="91440" bIns="45720" rtlCol="0" anchor="ctr"/>
          <a:lstStyle>
            <a:lvl1pPr algn="ctr">
              <a:defRPr sz="900" cap="all" baseline="0">
                <a:solidFill>
                  <a:schemeClr val="tx1"/>
                </a:solidFill>
                <a:latin typeface="Gill Sans MT" charset="0"/>
                <a:ea typeface="Gill Sans MT" charset="0"/>
                <a:cs typeface="Gill Sans MT" charset="0"/>
              </a:defRPr>
            </a:lvl1pPr>
          </a:lstStyle>
          <a:p>
            <a:endParaRPr lang="en-US"/>
          </a:p>
        </p:txBody>
      </p:sp>
      <p:sp>
        <p:nvSpPr>
          <p:cNvPr id="6" name="Slide Number Placeholder 5"/>
          <p:cNvSpPr>
            <a:spLocks noGrp="1"/>
          </p:cNvSpPr>
          <p:nvPr>
            <p:ph type="sldNum" sz="quarter" idx="4"/>
          </p:nvPr>
        </p:nvSpPr>
        <p:spPr>
          <a:xfrm>
            <a:off x="64951" y="437652"/>
            <a:ext cx="419397" cy="365125"/>
          </a:xfrm>
          <a:prstGeom prst="rect">
            <a:avLst/>
          </a:prstGeom>
        </p:spPr>
        <p:txBody>
          <a:bodyPr vert="horz" lIns="91440" tIns="45720" rIns="91440" bIns="45720" rtlCol="0" anchor="ctr"/>
          <a:lstStyle>
            <a:lvl1pPr algn="r">
              <a:defRPr sz="1400">
                <a:solidFill>
                  <a:schemeClr val="bg2">
                    <a:lumMod val="25000"/>
                  </a:schemeClr>
                </a:solidFill>
              </a:defRPr>
            </a:lvl1pPr>
          </a:lstStyle>
          <a:p>
            <a:fld id="{4FAB73BC-B049-4115-A692-8D63A059BFB8}" type="slidenum">
              <a:rPr lang="en-US" smtClean="0"/>
              <a:pPr/>
              <a:t>‹#›</a:t>
            </a:fld>
            <a:endParaRPr lang="en-US"/>
          </a:p>
        </p:txBody>
      </p:sp>
      <p:sp>
        <p:nvSpPr>
          <p:cNvPr id="12" name="Rectangle 11"/>
          <p:cNvSpPr/>
          <p:nvPr userDrawn="1"/>
        </p:nvSpPr>
        <p:spPr>
          <a:xfrm>
            <a:off x="11506200" y="321774"/>
            <a:ext cx="685800" cy="368300"/>
          </a:xfrm>
          <a:prstGeom prst="rect">
            <a:avLst/>
          </a:prstGeom>
          <a:solidFill>
            <a:srgbClr val="00ACD9">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13" name="Picture 12"/>
          <p:cNvPicPr>
            <a:picLocks/>
          </p:cNvPicPr>
          <p:nvPr userDrawn="1"/>
        </p:nvPicPr>
        <p:blipFill rotWithShape="1">
          <a:blip r:embed="rId8" cstate="email">
            <a:extLst>
              <a:ext uri="{28A0092B-C50C-407E-A947-70E740481C1C}">
                <a14:useLocalDpi xmlns:a14="http://schemas.microsoft.com/office/drawing/2010/main"/>
              </a:ext>
            </a:extLst>
          </a:blip>
          <a:srcRect t="-16865" b="-2"/>
          <a:stretch/>
        </p:blipFill>
        <p:spPr>
          <a:xfrm rot="16200000">
            <a:off x="8725899" y="3391897"/>
            <a:ext cx="6857999" cy="74211"/>
          </a:xfrm>
          <a:prstGeom prst="rect">
            <a:avLst/>
          </a:prstGeom>
        </p:spPr>
      </p:pic>
      <p:pic>
        <p:nvPicPr>
          <p:cNvPr id="11" name="Picture 10"/>
          <p:cNvPicPr>
            <a:picLocks noChangeAspect="1"/>
          </p:cNvPicPr>
          <p:nvPr userDrawn="1"/>
        </p:nvPicPr>
        <p:blipFill rotWithShape="1">
          <a:blip r:embed="rId9">
            <a:extLst>
              <a:ext uri="{28A0092B-C50C-407E-A947-70E740481C1C}">
                <a14:useLocalDpi xmlns:a14="http://schemas.microsoft.com/office/drawing/2010/main"/>
              </a:ext>
            </a:extLst>
          </a:blip>
          <a:srcRect/>
          <a:stretch/>
        </p:blipFill>
        <p:spPr>
          <a:xfrm>
            <a:off x="11589482" y="380825"/>
            <a:ext cx="259618" cy="251610"/>
          </a:xfrm>
          <a:prstGeom prst="rect">
            <a:avLst/>
          </a:prstGeom>
          <a:noFill/>
          <a:ln>
            <a:noFill/>
          </a:ln>
        </p:spPr>
      </p:pic>
    </p:spTree>
    <p:extLst>
      <p:ext uri="{BB962C8B-B14F-4D97-AF65-F5344CB8AC3E}">
        <p14:creationId xmlns:p14="http://schemas.microsoft.com/office/powerpoint/2010/main" val="89340070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54" rtl="0" eaLnBrk="1" latinLnBrk="0" hangingPunct="1">
        <a:lnSpc>
          <a:spcPct val="85000"/>
        </a:lnSpc>
        <a:spcBef>
          <a:spcPct val="0"/>
        </a:spcBef>
        <a:buNone/>
        <a:defRPr sz="2800" b="0" i="0" kern="1200" spc="100" baseline="0">
          <a:solidFill>
            <a:schemeClr val="bg2">
              <a:lumMod val="25000"/>
            </a:schemeClr>
          </a:solidFill>
          <a:latin typeface="Gill Sans MT" charset="0"/>
          <a:ea typeface="Gill Sans MT" charset="0"/>
          <a:cs typeface="Gill Sans MT" charset="0"/>
        </a:defRPr>
      </a:lvl1pPr>
    </p:titleStyle>
    <p:bodyStyle>
      <a:lvl1pPr marL="91436" indent="-91436" algn="l" defTabSz="914354" rtl="0" eaLnBrk="1" latinLnBrk="0" hangingPunct="1">
        <a:lnSpc>
          <a:spcPct val="90000"/>
        </a:lnSpc>
        <a:spcBef>
          <a:spcPts val="1200"/>
        </a:spcBef>
        <a:spcAft>
          <a:spcPts val="200"/>
        </a:spcAft>
        <a:buClr>
          <a:srgbClr val="00B0F0"/>
        </a:buClr>
        <a:buSzPct val="100000"/>
        <a:buFont typeface="Calibri" panose="020F0502020204030204" pitchFamily="34" charset="0"/>
        <a:buChar char=" "/>
        <a:defRPr sz="2000" kern="1200">
          <a:solidFill>
            <a:schemeClr val="bg2">
              <a:lumMod val="25000"/>
            </a:schemeClr>
          </a:solidFill>
          <a:latin typeface="Garamond" charset="0"/>
          <a:ea typeface="Garamond" charset="0"/>
          <a:cs typeface="Garamond" charset="0"/>
        </a:defRPr>
      </a:lvl1pPr>
      <a:lvl2pPr marL="384029" indent="-182870" algn="l" defTabSz="914354" rtl="0" eaLnBrk="1" latinLnBrk="0" hangingPunct="1">
        <a:lnSpc>
          <a:spcPct val="90000"/>
        </a:lnSpc>
        <a:spcBef>
          <a:spcPts val="200"/>
        </a:spcBef>
        <a:spcAft>
          <a:spcPts val="400"/>
        </a:spcAft>
        <a:buClr>
          <a:srgbClr val="00B0F0"/>
        </a:buClr>
        <a:buFont typeface="Calibri" pitchFamily="34" charset="0"/>
        <a:buChar char="◦"/>
        <a:defRPr sz="1800" kern="1200">
          <a:solidFill>
            <a:schemeClr val="bg2">
              <a:lumMod val="25000"/>
            </a:schemeClr>
          </a:solidFill>
          <a:latin typeface="Garamond" charset="0"/>
          <a:ea typeface="Garamond" charset="0"/>
          <a:cs typeface="Garamond" charset="0"/>
        </a:defRPr>
      </a:lvl2pPr>
      <a:lvl3pPr marL="566900" indent="-182870" algn="l" defTabSz="914354" rtl="0" eaLnBrk="1" latinLnBrk="0" hangingPunct="1">
        <a:lnSpc>
          <a:spcPct val="90000"/>
        </a:lnSpc>
        <a:spcBef>
          <a:spcPts val="200"/>
        </a:spcBef>
        <a:spcAft>
          <a:spcPts val="400"/>
        </a:spcAft>
        <a:buClr>
          <a:srgbClr val="00B0F0"/>
        </a:buClr>
        <a:buFont typeface="Calibri" pitchFamily="34" charset="0"/>
        <a:buChar char="◦"/>
        <a:defRPr sz="1400" kern="1200">
          <a:solidFill>
            <a:schemeClr val="bg2">
              <a:lumMod val="25000"/>
            </a:schemeClr>
          </a:solidFill>
          <a:latin typeface="Garamond" charset="0"/>
          <a:ea typeface="Garamond" charset="0"/>
          <a:cs typeface="Garamond" charset="0"/>
        </a:defRPr>
      </a:lvl3pPr>
      <a:lvl4pPr marL="749771" indent="-182870" algn="l" defTabSz="914354" rtl="0" eaLnBrk="1" latinLnBrk="0" hangingPunct="1">
        <a:lnSpc>
          <a:spcPct val="90000"/>
        </a:lnSpc>
        <a:spcBef>
          <a:spcPts val="200"/>
        </a:spcBef>
        <a:spcAft>
          <a:spcPts val="400"/>
        </a:spcAft>
        <a:buClr>
          <a:srgbClr val="00B0F0"/>
        </a:buClr>
        <a:buFont typeface="Calibri" pitchFamily="34" charset="0"/>
        <a:buChar char="◦"/>
        <a:defRPr sz="1400" kern="1200">
          <a:solidFill>
            <a:schemeClr val="bg2">
              <a:lumMod val="25000"/>
            </a:schemeClr>
          </a:solidFill>
          <a:latin typeface="Garamond" charset="0"/>
          <a:ea typeface="Garamond" charset="0"/>
          <a:cs typeface="Garamond" charset="0"/>
        </a:defRPr>
      </a:lvl4pPr>
      <a:lvl5pPr marL="932642" indent="-182870" algn="l" defTabSz="914354" rtl="0" eaLnBrk="1" latinLnBrk="0" hangingPunct="1">
        <a:lnSpc>
          <a:spcPct val="90000"/>
        </a:lnSpc>
        <a:spcBef>
          <a:spcPts val="200"/>
        </a:spcBef>
        <a:spcAft>
          <a:spcPts val="400"/>
        </a:spcAft>
        <a:buClr>
          <a:srgbClr val="00B0F0"/>
        </a:buClr>
        <a:buFont typeface="Calibri" pitchFamily="34" charset="0"/>
        <a:buChar char="◦"/>
        <a:defRPr sz="1400" kern="1200">
          <a:solidFill>
            <a:schemeClr val="bg2">
              <a:lumMod val="25000"/>
            </a:schemeClr>
          </a:solidFill>
          <a:latin typeface="Garamond" charset="0"/>
          <a:ea typeface="Garamond" charset="0"/>
          <a:cs typeface="Garamond" charset="0"/>
        </a:defRPr>
      </a:lvl5pPr>
      <a:lvl6pPr marL="109994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29993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499925"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699916" indent="-228589" algn="l" defTabSz="914354"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jpe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520.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30.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56.emf"/><Relationship Id="rId4"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57.emf"/></Relationships>
</file>

<file path=ppt/slides/_rels/slide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59.emf"/><Relationship Id="rId4" Type="http://schemas.openxmlformats.org/officeDocument/2006/relationships/image" Target="../media/image58.emf"/></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mailto:drroett@sandia.gov"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hyperlink" Target="mailto:andreas.linderholt@lnu.se" TargetMode="External"/><Relationship Id="rId4" Type="http://schemas.openxmlformats.org/officeDocument/2006/relationships/hyperlink" Target="mailto:bmolden@sandia.gov"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0.xml"/><Relationship Id="rId4" Type="http://schemas.openxmlformats.org/officeDocument/2006/relationships/image" Target="../media/image62.gif"/></Relationships>
</file>

<file path=ppt/slides/_rels/slide22.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image" Target="../media/image63.e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33.jpeg"/><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41.gif"/><Relationship Id="rId3" Type="http://schemas.openxmlformats.org/officeDocument/2006/relationships/image" Target="../media/image36.gif"/><Relationship Id="rId7" Type="http://schemas.openxmlformats.org/officeDocument/2006/relationships/image" Target="../media/image40.gif"/><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9.gif"/><Relationship Id="rId5" Type="http://schemas.openxmlformats.org/officeDocument/2006/relationships/image" Target="../media/image38.gif"/><Relationship Id="rId10" Type="http://schemas.openxmlformats.org/officeDocument/2006/relationships/image" Target="../media/image43.gif"/><Relationship Id="rId4" Type="http://schemas.openxmlformats.org/officeDocument/2006/relationships/image" Target="../media/image37.gif"/><Relationship Id="rId9" Type="http://schemas.openxmlformats.org/officeDocument/2006/relationships/image" Target="../media/image42.gif"/></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100D8-2AF2-4D84-92D6-7CE811CB56AA}"/>
              </a:ext>
            </a:extLst>
          </p:cNvPr>
          <p:cNvSpPr>
            <a:spLocks noGrp="1"/>
          </p:cNvSpPr>
          <p:nvPr>
            <p:ph type="ctrTitle"/>
          </p:nvPr>
        </p:nvSpPr>
        <p:spPr/>
        <p:txBody>
          <a:bodyPr vert="horz" lIns="91440" tIns="45720" rIns="91440" bIns="45720" rtlCol="0" anchor="ctr">
            <a:noAutofit/>
          </a:bodyPr>
          <a:lstStyle/>
          <a:p>
            <a:r>
              <a:rPr lang="en-US" sz="2400" dirty="0"/>
              <a:t>Nonlinear Substructuring of the Dynamic Substructures Technical Division Structure</a:t>
            </a:r>
            <a:endParaRPr lang="en-US" sz="4400" dirty="0"/>
          </a:p>
        </p:txBody>
      </p:sp>
      <p:sp>
        <p:nvSpPr>
          <p:cNvPr id="3" name="Subtitle 2">
            <a:extLst>
              <a:ext uri="{FF2B5EF4-FFF2-40B4-BE49-F238E27FC236}">
                <a16:creationId xmlns:a16="http://schemas.microsoft.com/office/drawing/2014/main" id="{D7E7AABB-B977-4CBF-990F-DD8DCA2D1688}"/>
              </a:ext>
            </a:extLst>
          </p:cNvPr>
          <p:cNvSpPr>
            <a:spLocks noGrp="1"/>
          </p:cNvSpPr>
          <p:nvPr>
            <p:ph type="subTitle" idx="1"/>
          </p:nvPr>
        </p:nvSpPr>
        <p:spPr>
          <a:xfrm>
            <a:off x="838601" y="4591653"/>
            <a:ext cx="6261331" cy="1267609"/>
          </a:xfrm>
        </p:spPr>
        <p:txBody>
          <a:bodyPr>
            <a:normAutofit/>
          </a:bodyPr>
          <a:lstStyle/>
          <a:p>
            <a:r>
              <a:rPr lang="en-US" dirty="0"/>
              <a:t>Benjamin Moldenhauer</a:t>
            </a:r>
          </a:p>
          <a:p>
            <a:r>
              <a:rPr lang="en-US" dirty="0"/>
              <a:t>Daniel Roettgen</a:t>
            </a:r>
          </a:p>
          <a:p>
            <a:endParaRPr lang="en-US" dirty="0"/>
          </a:p>
        </p:txBody>
      </p:sp>
    </p:spTree>
    <p:extLst>
      <p:ext uri="{BB962C8B-B14F-4D97-AF65-F5344CB8AC3E}">
        <p14:creationId xmlns:p14="http://schemas.microsoft.com/office/powerpoint/2010/main" val="22277555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advTm="3178"/>
    </mc:Choice>
    <mc:Fallback xmlns="">
      <p:transition advTm="317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81F89-275B-4841-A47E-392610FFE270}"/>
              </a:ext>
            </a:extLst>
          </p:cNvPr>
          <p:cNvSpPr>
            <a:spLocks noGrp="1"/>
          </p:cNvSpPr>
          <p:nvPr>
            <p:ph type="title"/>
          </p:nvPr>
        </p:nvSpPr>
        <p:spPr/>
        <p:txBody>
          <a:bodyPr/>
          <a:lstStyle/>
          <a:p>
            <a:r>
              <a:rPr lang="en-US" dirty="0">
                <a:latin typeface="Gill Sans MT"/>
              </a:rPr>
              <a:t>Linear Experimental Results</a:t>
            </a:r>
            <a:endParaRPr lang="en-US" dirty="0"/>
          </a:p>
        </p:txBody>
      </p:sp>
      <p:sp>
        <p:nvSpPr>
          <p:cNvPr id="3" name="Slide Number Placeholder 2">
            <a:extLst>
              <a:ext uri="{FF2B5EF4-FFF2-40B4-BE49-F238E27FC236}">
                <a16:creationId xmlns:a16="http://schemas.microsoft.com/office/drawing/2014/main" id="{712B1760-2DF7-4040-BCA0-FED6EB9BF687}"/>
              </a:ext>
            </a:extLst>
          </p:cNvPr>
          <p:cNvSpPr>
            <a:spLocks noGrp="1"/>
          </p:cNvSpPr>
          <p:nvPr>
            <p:ph type="sldNum" sz="quarter" idx="4"/>
          </p:nvPr>
        </p:nvSpPr>
        <p:spPr/>
        <p:txBody>
          <a:bodyPr/>
          <a:lstStyle/>
          <a:p>
            <a:fld id="{4FAB73BC-B049-4115-A692-8D63A059BFB8}" type="slidenum">
              <a:rPr lang="en-US" smtClean="0"/>
              <a:pPr/>
              <a:t>10</a:t>
            </a:fld>
            <a:endParaRPr lang="en-US" dirty="0"/>
          </a:p>
        </p:txBody>
      </p:sp>
      <p:sp>
        <p:nvSpPr>
          <p:cNvPr id="4" name="Text Placeholder 3">
            <a:extLst>
              <a:ext uri="{FF2B5EF4-FFF2-40B4-BE49-F238E27FC236}">
                <a16:creationId xmlns:a16="http://schemas.microsoft.com/office/drawing/2014/main" id="{101EE2BA-527C-4BE5-901F-C7868FF99BF6}"/>
              </a:ext>
            </a:extLst>
          </p:cNvPr>
          <p:cNvSpPr>
            <a:spLocks noGrp="1"/>
          </p:cNvSpPr>
          <p:nvPr>
            <p:ph type="body" sz="quarter" idx="10"/>
          </p:nvPr>
        </p:nvSpPr>
        <p:spPr>
          <a:xfrm>
            <a:off x="720648" y="1051770"/>
            <a:ext cx="6520661" cy="787215"/>
          </a:xfrm>
        </p:spPr>
        <p:txBody>
          <a:bodyPr/>
          <a:lstStyle/>
          <a:p>
            <a:r>
              <a:rPr lang="en-US" dirty="0">
                <a:latin typeface="Garamond"/>
              </a:rPr>
              <a:t>We can simulate the predicted response of the coupled system with the transformed EOM.</a:t>
            </a:r>
          </a:p>
        </p:txBody>
      </p:sp>
      <p:pic>
        <p:nvPicPr>
          <p:cNvPr id="5" name="Picture 4">
            <a:extLst>
              <a:ext uri="{FF2B5EF4-FFF2-40B4-BE49-F238E27FC236}">
                <a16:creationId xmlns:a16="http://schemas.microsoft.com/office/drawing/2014/main" id="{1796313F-8C31-4EC0-A31B-50DDA0FE7DED}"/>
              </a:ext>
            </a:extLst>
          </p:cNvPr>
          <p:cNvPicPr>
            <a:picLocks noChangeAspect="1"/>
          </p:cNvPicPr>
          <p:nvPr/>
        </p:nvPicPr>
        <p:blipFill rotWithShape="1">
          <a:blip r:embed="rId3">
            <a:extLst>
              <a:ext uri="{28A0092B-C50C-407E-A947-70E740481C1C}">
                <a14:useLocalDpi xmlns:a14="http://schemas.microsoft.com/office/drawing/2010/main"/>
              </a:ext>
            </a:extLst>
          </a:blip>
          <a:srcRect b="-12433"/>
          <a:stretch/>
        </p:blipFill>
        <p:spPr>
          <a:xfrm>
            <a:off x="2054689" y="1805337"/>
            <a:ext cx="3852577" cy="613288"/>
          </a:xfrm>
          <a:prstGeom prst="rect">
            <a:avLst/>
          </a:prstGeom>
        </p:spPr>
      </p:pic>
      <p:pic>
        <p:nvPicPr>
          <p:cNvPr id="8" name="Picture 7">
            <a:extLst>
              <a:ext uri="{FF2B5EF4-FFF2-40B4-BE49-F238E27FC236}">
                <a16:creationId xmlns:a16="http://schemas.microsoft.com/office/drawing/2014/main" id="{61EF50A3-FC87-4949-A7E2-E3FCF564C2E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40030" y="246888"/>
            <a:ext cx="3285126" cy="2463845"/>
          </a:xfrm>
          <a:prstGeom prst="rect">
            <a:avLst/>
          </a:prstGeom>
        </p:spPr>
      </p:pic>
      <p:cxnSp>
        <p:nvCxnSpPr>
          <p:cNvPr id="9" name="Straight Arrow Connector 8">
            <a:extLst>
              <a:ext uri="{FF2B5EF4-FFF2-40B4-BE49-F238E27FC236}">
                <a16:creationId xmlns:a16="http://schemas.microsoft.com/office/drawing/2014/main" id="{BC95B6A3-B935-4EA7-A01D-52B7E92BC34A}"/>
              </a:ext>
            </a:extLst>
          </p:cNvPr>
          <p:cNvCxnSpPr>
            <a:cxnSpLocks/>
          </p:cNvCxnSpPr>
          <p:nvPr/>
        </p:nvCxnSpPr>
        <p:spPr>
          <a:xfrm flipH="1">
            <a:off x="9718001" y="696090"/>
            <a:ext cx="706159"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2E9107D-7288-4B2A-AEE8-223157BF6A20}"/>
              </a:ext>
            </a:extLst>
          </p:cNvPr>
          <p:cNvPicPr>
            <a:picLocks noChangeAspect="1"/>
          </p:cNvPicPr>
          <p:nvPr/>
        </p:nvPicPr>
        <p:blipFill>
          <a:blip r:embed="rId5"/>
          <a:stretch>
            <a:fillRect/>
          </a:stretch>
        </p:blipFill>
        <p:spPr>
          <a:xfrm>
            <a:off x="677572" y="2654300"/>
            <a:ext cx="4752975" cy="3838575"/>
          </a:xfrm>
          <a:prstGeom prst="rect">
            <a:avLst/>
          </a:prstGeom>
        </p:spPr>
      </p:pic>
      <p:pic>
        <p:nvPicPr>
          <p:cNvPr id="15" name="Picture 14">
            <a:extLst>
              <a:ext uri="{FF2B5EF4-FFF2-40B4-BE49-F238E27FC236}">
                <a16:creationId xmlns:a16="http://schemas.microsoft.com/office/drawing/2014/main" id="{E72A60F3-F226-4F8A-81F8-7B7A119FBE8A}"/>
              </a:ext>
            </a:extLst>
          </p:cNvPr>
          <p:cNvPicPr>
            <a:picLocks noChangeAspect="1"/>
          </p:cNvPicPr>
          <p:nvPr/>
        </p:nvPicPr>
        <p:blipFill>
          <a:blip r:embed="rId6"/>
          <a:stretch>
            <a:fillRect/>
          </a:stretch>
        </p:blipFill>
        <p:spPr>
          <a:xfrm>
            <a:off x="5166617" y="2848894"/>
            <a:ext cx="6858000" cy="3838575"/>
          </a:xfrm>
          <a:prstGeom prst="rect">
            <a:avLst/>
          </a:prstGeom>
        </p:spPr>
      </p:pic>
    </p:spTree>
    <p:extLst>
      <p:ext uri="{BB962C8B-B14F-4D97-AF65-F5344CB8AC3E}">
        <p14:creationId xmlns:p14="http://schemas.microsoft.com/office/powerpoint/2010/main" val="2152371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056BB4-DA4F-482C-8746-8C146E123136}"/>
              </a:ext>
            </a:extLst>
          </p:cNvPr>
          <p:cNvSpPr>
            <a:spLocks noGrp="1"/>
          </p:cNvSpPr>
          <p:nvPr>
            <p:ph type="title"/>
          </p:nvPr>
        </p:nvSpPr>
        <p:spPr/>
        <p:txBody>
          <a:bodyPr/>
          <a:lstStyle/>
          <a:p>
            <a:r>
              <a:rPr lang="en-US" dirty="0"/>
              <a:t>Nonlinear Screening</a:t>
            </a:r>
          </a:p>
        </p:txBody>
      </p:sp>
      <p:sp>
        <p:nvSpPr>
          <p:cNvPr id="3" name="Slide Number Placeholder 2">
            <a:extLst>
              <a:ext uri="{FF2B5EF4-FFF2-40B4-BE49-F238E27FC236}">
                <a16:creationId xmlns:a16="http://schemas.microsoft.com/office/drawing/2014/main" id="{03DE7CA9-C9E5-48E8-80B8-E1B8FEBE9C3F}"/>
              </a:ext>
            </a:extLst>
          </p:cNvPr>
          <p:cNvSpPr>
            <a:spLocks noGrp="1"/>
          </p:cNvSpPr>
          <p:nvPr>
            <p:ph type="sldNum" sz="quarter" idx="4"/>
          </p:nvPr>
        </p:nvSpPr>
        <p:spPr/>
        <p:txBody>
          <a:bodyPr/>
          <a:lstStyle/>
          <a:p>
            <a:fld id="{4FAB73BC-B049-4115-A692-8D63A059BFB8}" type="slidenum">
              <a:rPr lang="en-US" smtClean="0"/>
              <a:pPr/>
              <a:t>11</a:t>
            </a:fld>
            <a:endParaRPr lang="en-US" dirty="0"/>
          </a:p>
        </p:txBody>
      </p:sp>
      <p:sp>
        <p:nvSpPr>
          <p:cNvPr id="4" name="Text Placeholder 3">
            <a:extLst>
              <a:ext uri="{FF2B5EF4-FFF2-40B4-BE49-F238E27FC236}">
                <a16:creationId xmlns:a16="http://schemas.microsoft.com/office/drawing/2014/main" id="{4E52ADD9-B238-4BF6-AF43-8EC91C9F0514}"/>
              </a:ext>
            </a:extLst>
          </p:cNvPr>
          <p:cNvSpPr>
            <a:spLocks noGrp="1"/>
          </p:cNvSpPr>
          <p:nvPr>
            <p:ph type="body" sz="quarter" idx="10"/>
          </p:nvPr>
        </p:nvSpPr>
        <p:spPr>
          <a:xfrm>
            <a:off x="720648" y="1124712"/>
            <a:ext cx="10844784" cy="1117974"/>
          </a:xfrm>
        </p:spPr>
        <p:txBody>
          <a:bodyPr/>
          <a:lstStyle/>
          <a:p>
            <a:pPr marL="90805" indent="-90805">
              <a:buFont typeface="Wingdings" panose="05000000000000000000" pitchFamily="2" charset="2"/>
              <a:buChar char="§"/>
            </a:pPr>
            <a:r>
              <a:rPr lang="en-US" dirty="0">
                <a:latin typeface="Garamond"/>
              </a:rPr>
              <a:t>Varying impact levels used at multiple drive points to screen for potential nonlinear behavior in modes.</a:t>
            </a:r>
          </a:p>
          <a:p>
            <a:pPr marL="90805" indent="-90805">
              <a:buFont typeface="Wingdings" panose="05000000000000000000" pitchFamily="2" charset="2"/>
              <a:buChar char="§"/>
            </a:pPr>
            <a:r>
              <a:rPr lang="en-US" dirty="0">
                <a:latin typeface="Garamond"/>
              </a:rPr>
              <a:t>Most modes are very linear in frequency with slight damping increase at higher force.</a:t>
            </a:r>
          </a:p>
        </p:txBody>
      </p:sp>
      <p:pic>
        <p:nvPicPr>
          <p:cNvPr id="5" name="Picture 4">
            <a:extLst>
              <a:ext uri="{FF2B5EF4-FFF2-40B4-BE49-F238E27FC236}">
                <a16:creationId xmlns:a16="http://schemas.microsoft.com/office/drawing/2014/main" id="{3D307C32-4ADA-4011-85F8-92D83C9E04A7}"/>
              </a:ext>
            </a:extLst>
          </p:cNvPr>
          <p:cNvPicPr>
            <a:picLocks noChangeAspect="1"/>
          </p:cNvPicPr>
          <p:nvPr/>
        </p:nvPicPr>
        <p:blipFill>
          <a:blip r:embed="rId3"/>
          <a:stretch>
            <a:fillRect/>
          </a:stretch>
        </p:blipFill>
        <p:spPr>
          <a:xfrm>
            <a:off x="701962" y="2242686"/>
            <a:ext cx="5394038" cy="3734335"/>
          </a:xfrm>
          <a:prstGeom prst="rect">
            <a:avLst/>
          </a:prstGeom>
        </p:spPr>
      </p:pic>
      <p:sp>
        <p:nvSpPr>
          <p:cNvPr id="6" name="TextBox 5">
            <a:extLst>
              <a:ext uri="{FF2B5EF4-FFF2-40B4-BE49-F238E27FC236}">
                <a16:creationId xmlns:a16="http://schemas.microsoft.com/office/drawing/2014/main" id="{958B561D-2296-4744-B3F7-0A6FE0140356}"/>
              </a:ext>
            </a:extLst>
          </p:cNvPr>
          <p:cNvSpPr txBox="1"/>
          <p:nvPr/>
        </p:nvSpPr>
        <p:spPr>
          <a:xfrm>
            <a:off x="3030547" y="2485834"/>
            <a:ext cx="1786561" cy="646331"/>
          </a:xfrm>
          <a:prstGeom prst="rect">
            <a:avLst/>
          </a:prstGeom>
          <a:noFill/>
        </p:spPr>
        <p:txBody>
          <a:bodyPr wrap="square">
            <a:spAutoFit/>
          </a:bodyPr>
          <a:lstStyle/>
          <a:p>
            <a:pPr algn="ctr"/>
            <a:r>
              <a:rPr lang="en-US" b="1" dirty="0">
                <a:latin typeface="Garamond"/>
              </a:rPr>
              <a:t>Example Linear </a:t>
            </a:r>
          </a:p>
          <a:p>
            <a:pPr algn="ctr"/>
            <a:r>
              <a:rPr lang="en-US" b="1" dirty="0">
                <a:latin typeface="Garamond"/>
              </a:rPr>
              <a:t>Mode Screening</a:t>
            </a:r>
            <a:endParaRPr lang="en-US" b="1" dirty="0"/>
          </a:p>
        </p:txBody>
      </p:sp>
      <p:pic>
        <p:nvPicPr>
          <p:cNvPr id="7" name="Picture 6">
            <a:extLst>
              <a:ext uri="{FF2B5EF4-FFF2-40B4-BE49-F238E27FC236}">
                <a16:creationId xmlns:a16="http://schemas.microsoft.com/office/drawing/2014/main" id="{2D67F8F0-24BD-409B-B4C7-0791AFAD6212}"/>
              </a:ext>
            </a:extLst>
          </p:cNvPr>
          <p:cNvPicPr>
            <a:picLocks noChangeAspect="1"/>
          </p:cNvPicPr>
          <p:nvPr/>
        </p:nvPicPr>
        <p:blipFill>
          <a:blip r:embed="rId4"/>
          <a:stretch>
            <a:fillRect/>
          </a:stretch>
        </p:blipFill>
        <p:spPr>
          <a:xfrm>
            <a:off x="6409256" y="2242687"/>
            <a:ext cx="5394038" cy="3734334"/>
          </a:xfrm>
          <a:prstGeom prst="rect">
            <a:avLst/>
          </a:prstGeom>
        </p:spPr>
      </p:pic>
      <p:sp>
        <p:nvSpPr>
          <p:cNvPr id="8" name="TextBox 7">
            <a:extLst>
              <a:ext uri="{FF2B5EF4-FFF2-40B4-BE49-F238E27FC236}">
                <a16:creationId xmlns:a16="http://schemas.microsoft.com/office/drawing/2014/main" id="{6A5F7F5F-AE99-406B-B821-9E2CF900440B}"/>
              </a:ext>
            </a:extLst>
          </p:cNvPr>
          <p:cNvSpPr txBox="1"/>
          <p:nvPr/>
        </p:nvSpPr>
        <p:spPr>
          <a:xfrm>
            <a:off x="6799422" y="2485834"/>
            <a:ext cx="2128278" cy="646331"/>
          </a:xfrm>
          <a:prstGeom prst="rect">
            <a:avLst/>
          </a:prstGeom>
          <a:noFill/>
        </p:spPr>
        <p:txBody>
          <a:bodyPr wrap="square">
            <a:spAutoFit/>
          </a:bodyPr>
          <a:lstStyle/>
          <a:p>
            <a:pPr algn="ctr"/>
            <a:r>
              <a:rPr lang="en-US" b="1" dirty="0">
                <a:latin typeface="Garamond"/>
              </a:rPr>
              <a:t>Example Nonlinear </a:t>
            </a:r>
          </a:p>
          <a:p>
            <a:pPr algn="ctr"/>
            <a:r>
              <a:rPr lang="en-US" b="1" dirty="0">
                <a:latin typeface="Garamond"/>
              </a:rPr>
              <a:t>Mode Screening</a:t>
            </a:r>
            <a:endParaRPr lang="en-US" b="1" dirty="0"/>
          </a:p>
        </p:txBody>
      </p:sp>
    </p:spTree>
    <p:extLst>
      <p:ext uri="{BB962C8B-B14F-4D97-AF65-F5344CB8AC3E}">
        <p14:creationId xmlns:p14="http://schemas.microsoft.com/office/powerpoint/2010/main" val="414199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13EA7-5B29-4BD4-B4E8-C10EBE474D63}"/>
              </a:ext>
            </a:extLst>
          </p:cNvPr>
          <p:cNvSpPr>
            <a:spLocks noGrp="1"/>
          </p:cNvSpPr>
          <p:nvPr>
            <p:ph type="title"/>
          </p:nvPr>
        </p:nvSpPr>
        <p:spPr/>
        <p:txBody>
          <a:bodyPr/>
          <a:lstStyle/>
          <a:p>
            <a:r>
              <a:rPr lang="en-US" dirty="0"/>
              <a:t>Nonlinear Screening</a:t>
            </a:r>
          </a:p>
        </p:txBody>
      </p:sp>
      <p:sp>
        <p:nvSpPr>
          <p:cNvPr id="4" name="Text Placeholder 3">
            <a:extLst>
              <a:ext uri="{FF2B5EF4-FFF2-40B4-BE49-F238E27FC236}">
                <a16:creationId xmlns:a16="http://schemas.microsoft.com/office/drawing/2014/main" id="{0BE0FF5E-1F5C-4F5B-8124-7743D4A22D02}"/>
              </a:ext>
            </a:extLst>
          </p:cNvPr>
          <p:cNvSpPr>
            <a:spLocks noGrp="1"/>
          </p:cNvSpPr>
          <p:nvPr>
            <p:ph type="body" sz="quarter" idx="10"/>
          </p:nvPr>
        </p:nvSpPr>
        <p:spPr>
          <a:xfrm>
            <a:off x="720647" y="1124712"/>
            <a:ext cx="2475135" cy="1618488"/>
          </a:xfrm>
        </p:spPr>
        <p:txBody>
          <a:bodyPr/>
          <a:lstStyle/>
          <a:p>
            <a:r>
              <a:rPr lang="en-US" dirty="0">
                <a:latin typeface="Garamond"/>
              </a:rPr>
              <a:t> Most significant frequency and damping nonlinear behavior was observed in this mode near 855 Hz.</a:t>
            </a:r>
          </a:p>
        </p:txBody>
      </p:sp>
      <p:pic>
        <p:nvPicPr>
          <p:cNvPr id="5" name="Picture 4">
            <a:extLst>
              <a:ext uri="{FF2B5EF4-FFF2-40B4-BE49-F238E27FC236}">
                <a16:creationId xmlns:a16="http://schemas.microsoft.com/office/drawing/2014/main" id="{3B4AC757-632A-4FF8-818A-A1369368F91A}"/>
              </a:ext>
            </a:extLst>
          </p:cNvPr>
          <p:cNvPicPr>
            <a:picLocks noChangeAspect="1"/>
          </p:cNvPicPr>
          <p:nvPr/>
        </p:nvPicPr>
        <p:blipFill rotWithShape="1">
          <a:blip r:embed="rId3">
            <a:extLst>
              <a:ext uri="{28A0092B-C50C-407E-A947-70E740481C1C}">
                <a14:useLocalDpi xmlns:a14="http://schemas.microsoft.com/office/drawing/2010/main"/>
              </a:ext>
            </a:extLst>
          </a:blip>
          <a:srcRect l="11492" t="19197" r="16487" b="24221"/>
          <a:stretch/>
        </p:blipFill>
        <p:spPr>
          <a:xfrm>
            <a:off x="175263" y="3253509"/>
            <a:ext cx="3420854" cy="2015613"/>
          </a:xfrm>
          <a:prstGeom prst="rect">
            <a:avLst/>
          </a:prstGeom>
        </p:spPr>
      </p:pic>
      <p:pic>
        <p:nvPicPr>
          <p:cNvPr id="6" name="Picture 5">
            <a:extLst>
              <a:ext uri="{FF2B5EF4-FFF2-40B4-BE49-F238E27FC236}">
                <a16:creationId xmlns:a16="http://schemas.microsoft.com/office/drawing/2014/main" id="{63168B32-98AD-409F-A4BC-B2C03E295821}"/>
              </a:ext>
            </a:extLst>
          </p:cNvPr>
          <p:cNvPicPr>
            <a:picLocks noChangeAspect="1"/>
          </p:cNvPicPr>
          <p:nvPr/>
        </p:nvPicPr>
        <p:blipFill>
          <a:blip r:embed="rId4"/>
          <a:stretch>
            <a:fillRect/>
          </a:stretch>
        </p:blipFill>
        <p:spPr>
          <a:xfrm>
            <a:off x="3663076" y="929997"/>
            <a:ext cx="8278423" cy="5731216"/>
          </a:xfrm>
          <a:prstGeom prst="rect">
            <a:avLst/>
          </a:prstGeom>
        </p:spPr>
      </p:pic>
      <p:cxnSp>
        <p:nvCxnSpPr>
          <p:cNvPr id="7" name="Straight Arrow Connector 6">
            <a:extLst>
              <a:ext uri="{FF2B5EF4-FFF2-40B4-BE49-F238E27FC236}">
                <a16:creationId xmlns:a16="http://schemas.microsoft.com/office/drawing/2014/main" id="{3F979FC6-386E-417C-AD80-AA04C12A2531}"/>
              </a:ext>
            </a:extLst>
          </p:cNvPr>
          <p:cNvCxnSpPr/>
          <p:nvPr/>
        </p:nvCxnSpPr>
        <p:spPr>
          <a:xfrm flipH="1">
            <a:off x="7698481" y="1116992"/>
            <a:ext cx="443512" cy="98010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E55EDEAC-58FC-4D49-809C-4BFEF350ABF0}"/>
              </a:ext>
            </a:extLst>
          </p:cNvPr>
          <p:cNvSpPr>
            <a:spLocks noGrp="1"/>
          </p:cNvSpPr>
          <p:nvPr>
            <p:ph type="sldNum" sz="quarter" idx="4"/>
          </p:nvPr>
        </p:nvSpPr>
        <p:spPr/>
        <p:txBody>
          <a:bodyPr/>
          <a:lstStyle/>
          <a:p>
            <a:fld id="{4FAB73BC-B049-4115-A692-8D63A059BFB8}" type="slidenum">
              <a:rPr lang="en-US" smtClean="0"/>
              <a:pPr/>
              <a:t>12</a:t>
            </a:fld>
            <a:endParaRPr lang="en-US" dirty="0"/>
          </a:p>
        </p:txBody>
      </p:sp>
    </p:spTree>
    <p:extLst>
      <p:ext uri="{BB962C8B-B14F-4D97-AF65-F5344CB8AC3E}">
        <p14:creationId xmlns:p14="http://schemas.microsoft.com/office/powerpoint/2010/main" val="2876190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BBFED-B1AA-43AB-8236-3A69FE60D2AD}"/>
              </a:ext>
            </a:extLst>
          </p:cNvPr>
          <p:cNvSpPr>
            <a:spLocks noGrp="1"/>
          </p:cNvSpPr>
          <p:nvPr>
            <p:ph type="title"/>
          </p:nvPr>
        </p:nvSpPr>
        <p:spPr/>
        <p:txBody>
          <a:bodyPr/>
          <a:lstStyle/>
          <a:p>
            <a:r>
              <a:rPr lang="en-US" dirty="0"/>
              <a:t>Experimental Non-Linear Model Extraction</a:t>
            </a:r>
          </a:p>
        </p:txBody>
      </p:sp>
      <p:sp>
        <p:nvSpPr>
          <p:cNvPr id="3" name="Slide Number Placeholder 2">
            <a:extLst>
              <a:ext uri="{FF2B5EF4-FFF2-40B4-BE49-F238E27FC236}">
                <a16:creationId xmlns:a16="http://schemas.microsoft.com/office/drawing/2014/main" id="{2DE99806-33DE-4955-AF88-9C223AD7AC65}"/>
              </a:ext>
            </a:extLst>
          </p:cNvPr>
          <p:cNvSpPr>
            <a:spLocks noGrp="1"/>
          </p:cNvSpPr>
          <p:nvPr>
            <p:ph type="sldNum" sz="quarter" idx="4"/>
          </p:nvPr>
        </p:nvSpPr>
        <p:spPr/>
        <p:txBody>
          <a:bodyPr/>
          <a:lstStyle/>
          <a:p>
            <a:fld id="{4FAB73BC-B049-4115-A692-8D63A059BFB8}" type="slidenum">
              <a:rPr lang="en-US" smtClean="0"/>
              <a:pPr/>
              <a:t>13</a:t>
            </a:fld>
            <a:endParaRPr lang="en-US" dirty="0"/>
          </a:p>
        </p:txBody>
      </p:sp>
      <p:sp>
        <p:nvSpPr>
          <p:cNvPr id="4" name="Text Placeholder 3">
            <a:extLst>
              <a:ext uri="{FF2B5EF4-FFF2-40B4-BE49-F238E27FC236}">
                <a16:creationId xmlns:a16="http://schemas.microsoft.com/office/drawing/2014/main" id="{A119ACFC-F4DB-485B-B98A-0DDA509F55F1}"/>
              </a:ext>
            </a:extLst>
          </p:cNvPr>
          <p:cNvSpPr>
            <a:spLocks noGrp="1"/>
          </p:cNvSpPr>
          <p:nvPr>
            <p:ph type="body" sz="quarter" idx="10"/>
          </p:nvPr>
        </p:nvSpPr>
        <p:spPr>
          <a:xfrm>
            <a:off x="237391" y="1112789"/>
            <a:ext cx="11062667" cy="1740774"/>
          </a:xfrm>
        </p:spPr>
        <p:txBody>
          <a:bodyPr>
            <a:normAutofit/>
          </a:bodyPr>
          <a:lstStyle/>
          <a:p>
            <a:r>
              <a:rPr lang="en-US" dirty="0">
                <a:latin typeface="Garamond"/>
              </a:rPr>
              <a:t> Modal Filter Data to Isolate Nonlinear Modal Response</a:t>
            </a:r>
          </a:p>
          <a:p>
            <a:pPr lvl="1"/>
            <a:r>
              <a:rPr lang="en-US" dirty="0">
                <a:latin typeface="Garamond"/>
              </a:rPr>
              <a:t>For “weakly nonlinear” systems, we can typically assume that the stiffness and damping shift while mode shapes remain constant.</a:t>
            </a:r>
          </a:p>
          <a:p>
            <a:pPr lvl="1"/>
            <a:r>
              <a:rPr lang="en-US" dirty="0">
                <a:latin typeface="Garamond"/>
              </a:rPr>
              <a:t>Once we have determined which modes exhibit nonlinear frequency or damping shifts, the modal filter is used to prepare data for nonlinear identification of the nonlinear pseudo-modal model.</a:t>
            </a:r>
            <a:endParaRPr lang="en-US" dirty="0"/>
          </a:p>
        </p:txBody>
      </p:sp>
      <p:pic>
        <p:nvPicPr>
          <p:cNvPr id="6" name="Picture 17">
            <a:extLst>
              <a:ext uri="{FF2B5EF4-FFF2-40B4-BE49-F238E27FC236}">
                <a16:creationId xmlns:a16="http://schemas.microsoft.com/office/drawing/2014/main" id="{26A86D7E-4498-4050-894F-AC91478B415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99266" y="3026841"/>
            <a:ext cx="4342241" cy="3252501"/>
          </a:xfrm>
          <a:prstGeom prst="rect">
            <a:avLst/>
          </a:prstGeom>
        </p:spPr>
      </p:pic>
      <p:pic>
        <p:nvPicPr>
          <p:cNvPr id="8" name="Picture 17">
            <a:extLst>
              <a:ext uri="{FF2B5EF4-FFF2-40B4-BE49-F238E27FC236}">
                <a16:creationId xmlns:a16="http://schemas.microsoft.com/office/drawing/2014/main" id="{54A683F8-7C76-4997-AF02-E44BD0360F18}"/>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6921044" y="3026841"/>
            <a:ext cx="4476321" cy="3252501"/>
          </a:xfrm>
          <a:prstGeom prst="rect">
            <a:avLst/>
          </a:prstGeom>
        </p:spPr>
      </p:pic>
      <p:pic>
        <p:nvPicPr>
          <p:cNvPr id="5" name="Picture 16">
            <a:extLst>
              <a:ext uri="{FF2B5EF4-FFF2-40B4-BE49-F238E27FC236}">
                <a16:creationId xmlns:a16="http://schemas.microsoft.com/office/drawing/2014/main" id="{36026862-7A81-4F82-AA87-4752F56B2FF3}"/>
              </a:ext>
            </a:extLst>
          </p:cNvPr>
          <p:cNvPicPr>
            <a:picLocks noChangeAspect="1"/>
          </p:cNvPicPr>
          <p:nvPr/>
        </p:nvPicPr>
        <p:blipFill rotWithShape="1">
          <a:blip r:embed="rId5">
            <a:extLst>
              <a:ext uri="{28A0092B-C50C-407E-A947-70E740481C1C}">
                <a14:useLocalDpi xmlns:a14="http://schemas.microsoft.com/office/drawing/2010/main"/>
              </a:ext>
            </a:extLst>
          </a:blip>
          <a:srcRect l="33574" t="-1" r="35057" b="64870"/>
          <a:stretch/>
        </p:blipFill>
        <p:spPr>
          <a:xfrm>
            <a:off x="5103382" y="3429000"/>
            <a:ext cx="1436117" cy="726288"/>
          </a:xfrm>
          <a:prstGeom prst="rect">
            <a:avLst/>
          </a:prstGeom>
        </p:spPr>
      </p:pic>
      <p:sp>
        <p:nvSpPr>
          <p:cNvPr id="9" name="Arrow: Right 8">
            <a:extLst>
              <a:ext uri="{FF2B5EF4-FFF2-40B4-BE49-F238E27FC236}">
                <a16:creationId xmlns:a16="http://schemas.microsoft.com/office/drawing/2014/main" id="{51E7E506-C66D-40B7-92A2-5B967BDC46F0}"/>
              </a:ext>
            </a:extLst>
          </p:cNvPr>
          <p:cNvSpPr/>
          <p:nvPr/>
        </p:nvSpPr>
        <p:spPr>
          <a:xfrm>
            <a:off x="5270957" y="4394846"/>
            <a:ext cx="1268542" cy="481263"/>
          </a:xfrm>
          <a:prstGeom prst="rightArrow">
            <a:avLst>
              <a:gd name="adj1" fmla="val 50000"/>
              <a:gd name="adj2" fmla="val 86000"/>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EA564198-A242-442F-94DF-006DB6A23106}"/>
              </a:ext>
            </a:extLst>
          </p:cNvPr>
          <p:cNvSpPr txBox="1"/>
          <p:nvPr/>
        </p:nvSpPr>
        <p:spPr>
          <a:xfrm>
            <a:off x="1662418" y="2881941"/>
            <a:ext cx="2015936" cy="369332"/>
          </a:xfrm>
          <a:prstGeom prst="rect">
            <a:avLst/>
          </a:prstGeom>
          <a:noFill/>
        </p:spPr>
        <p:txBody>
          <a:bodyPr wrap="none" rtlCol="0">
            <a:spAutoFit/>
          </a:bodyPr>
          <a:lstStyle/>
          <a:p>
            <a:r>
              <a:rPr lang="en-US" dirty="0"/>
              <a:t>Physical Response</a:t>
            </a:r>
          </a:p>
        </p:txBody>
      </p:sp>
      <p:sp>
        <p:nvSpPr>
          <p:cNvPr id="11" name="TextBox 10">
            <a:extLst>
              <a:ext uri="{FF2B5EF4-FFF2-40B4-BE49-F238E27FC236}">
                <a16:creationId xmlns:a16="http://schemas.microsoft.com/office/drawing/2014/main" id="{5FE02751-5786-43D0-A3B3-2E5F6BAD72B5}"/>
              </a:ext>
            </a:extLst>
          </p:cNvPr>
          <p:cNvSpPr txBox="1"/>
          <p:nvPr/>
        </p:nvSpPr>
        <p:spPr>
          <a:xfrm>
            <a:off x="8258829" y="2839854"/>
            <a:ext cx="1800749" cy="369332"/>
          </a:xfrm>
          <a:prstGeom prst="rect">
            <a:avLst/>
          </a:prstGeom>
          <a:noFill/>
        </p:spPr>
        <p:txBody>
          <a:bodyPr wrap="none" rtlCol="0">
            <a:spAutoFit/>
          </a:bodyPr>
          <a:lstStyle/>
          <a:p>
            <a:pPr algn="ctr"/>
            <a:r>
              <a:rPr lang="en-US" dirty="0"/>
              <a:t>Modal Response</a:t>
            </a:r>
          </a:p>
        </p:txBody>
      </p:sp>
    </p:spTree>
    <p:extLst>
      <p:ext uri="{BB962C8B-B14F-4D97-AF65-F5344CB8AC3E}">
        <p14:creationId xmlns:p14="http://schemas.microsoft.com/office/powerpoint/2010/main" val="480487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BBFED-B1AA-43AB-8236-3A69FE60D2AD}"/>
              </a:ext>
            </a:extLst>
          </p:cNvPr>
          <p:cNvSpPr>
            <a:spLocks noGrp="1"/>
          </p:cNvSpPr>
          <p:nvPr>
            <p:ph type="title"/>
          </p:nvPr>
        </p:nvSpPr>
        <p:spPr/>
        <p:txBody>
          <a:bodyPr/>
          <a:lstStyle/>
          <a:p>
            <a:r>
              <a:rPr lang="en-US" dirty="0"/>
              <a:t>Experimental Non-Linear Model Extraction</a:t>
            </a:r>
          </a:p>
        </p:txBody>
      </p:sp>
      <p:sp>
        <p:nvSpPr>
          <p:cNvPr id="3" name="Slide Number Placeholder 2">
            <a:extLst>
              <a:ext uri="{FF2B5EF4-FFF2-40B4-BE49-F238E27FC236}">
                <a16:creationId xmlns:a16="http://schemas.microsoft.com/office/drawing/2014/main" id="{2DE99806-33DE-4955-AF88-9C223AD7AC65}"/>
              </a:ext>
            </a:extLst>
          </p:cNvPr>
          <p:cNvSpPr>
            <a:spLocks noGrp="1"/>
          </p:cNvSpPr>
          <p:nvPr>
            <p:ph type="sldNum" sz="quarter" idx="4"/>
          </p:nvPr>
        </p:nvSpPr>
        <p:spPr/>
        <p:txBody>
          <a:bodyPr/>
          <a:lstStyle/>
          <a:p>
            <a:fld id="{4FAB73BC-B049-4115-A692-8D63A059BFB8}" type="slidenum">
              <a:rPr lang="en-US" smtClean="0"/>
              <a:pPr/>
              <a:t>14</a:t>
            </a:fld>
            <a:endParaRPr lang="en-US" dirty="0"/>
          </a:p>
        </p:txBody>
      </p:sp>
      <mc:AlternateContent xmlns:mc="http://schemas.openxmlformats.org/markup-compatibility/2006" xmlns:a14="http://schemas.microsoft.com/office/drawing/2010/main">
        <mc:Choice Requires="a14">
          <p:sp>
            <p:nvSpPr>
              <p:cNvPr id="10" name="Text Placeholder 9">
                <a:extLst>
                  <a:ext uri="{FF2B5EF4-FFF2-40B4-BE49-F238E27FC236}">
                    <a16:creationId xmlns:a16="http://schemas.microsoft.com/office/drawing/2014/main" id="{71C9855A-55B9-44F4-8569-2173C598A82E}"/>
                  </a:ext>
                </a:extLst>
              </p:cNvPr>
              <p:cNvSpPr>
                <a:spLocks noGrp="1"/>
              </p:cNvSpPr>
              <p:nvPr>
                <p:ph type="body" sz="quarter" idx="10"/>
              </p:nvPr>
            </p:nvSpPr>
            <p:spPr>
              <a:xfrm>
                <a:off x="720648" y="1124712"/>
                <a:ext cx="10844784" cy="4679322"/>
              </a:xfrm>
            </p:spPr>
            <p:txBody>
              <a:bodyPr/>
              <a:lstStyle/>
              <a:p>
                <a:pPr>
                  <a:spcAft>
                    <a:spcPts val="600"/>
                  </a:spcAft>
                </a:pPr>
                <a:r>
                  <a:rPr lang="en-US" dirty="0"/>
                  <a:t>Restoring Force Surface (RFS) </a:t>
                </a:r>
              </a:p>
              <a:p>
                <a:pPr marL="201159" lvl="1" indent="0">
                  <a:spcBef>
                    <a:spcPts val="1200"/>
                  </a:spcBef>
                  <a:spcAft>
                    <a:spcPts val="1200"/>
                  </a:spcAft>
                  <a:buNone/>
                </a:pPr>
                <a14:m>
                  <m:oMathPara xmlns:m="http://schemas.openxmlformats.org/officeDocument/2006/math">
                    <m:oMathParaPr>
                      <m:jc m:val="centerGroup"/>
                    </m:oMathParaPr>
                    <m:oMath xmlns:m="http://schemas.openxmlformats.org/officeDocument/2006/math">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r>
                        <a:rPr lang="en-US" i="1">
                          <a:latin typeface="Cambria Math"/>
                        </a:rPr>
                        <m:t>+</m:t>
                      </m:r>
                      <m:sSub>
                        <m:sSubPr>
                          <m:ctrlPr>
                            <a:rPr lang="en-US" i="1">
                              <a:latin typeface="Cambria Math" panose="02040503050406030204" pitchFamily="18" charset="0"/>
                            </a:rPr>
                          </m:ctrlPr>
                        </m:sSubPr>
                        <m:e>
                          <m:r>
                            <a:rPr lang="en-US" i="1">
                              <a:latin typeface="Cambria Math"/>
                            </a:rPr>
                            <m:t>𝐹</m:t>
                          </m:r>
                        </m:e>
                        <m:sub>
                          <m:r>
                            <a:rPr lang="en-US" i="1">
                              <a:latin typeface="Cambria Math"/>
                            </a:rPr>
                            <m:t>𝑟</m:t>
                          </m:r>
                        </m:sub>
                      </m:sSub>
                      <m:r>
                        <a:rPr lang="en-US" i="1">
                          <a:latin typeface="Cambria Math"/>
                        </a:rPr>
                        <m:t>(</m:t>
                      </m:r>
                      <m:r>
                        <a:rPr lang="en-US" i="1">
                          <a:latin typeface="Cambria Math"/>
                        </a:rPr>
                        <m:t>𝑞</m:t>
                      </m:r>
                      <m:r>
                        <a:rPr lang="en-US" i="1">
                          <a:latin typeface="Cambria Math"/>
                        </a:rPr>
                        <m:t>(</m:t>
                      </m:r>
                      <m:r>
                        <a:rPr lang="en-US" i="1">
                          <a:latin typeface="Cambria Math"/>
                        </a:rPr>
                        <m:t>𝑡</m:t>
                      </m:r>
                      <m:r>
                        <a:rPr lang="en-US" i="1">
                          <a:latin typeface="Cambria Math"/>
                        </a:rPr>
                        <m:t>),</m:t>
                      </m:r>
                      <m:acc>
                        <m:accPr>
                          <m:chr m:val="̇"/>
                          <m:ctrlPr>
                            <a:rPr lang="en-US" i="1">
                              <a:latin typeface="Cambria Math" panose="02040503050406030204" pitchFamily="18" charset="0"/>
                            </a:rPr>
                          </m:ctrlPr>
                        </m:accPr>
                        <m:e>
                          <m:r>
                            <a:rPr lang="en-US" i="1">
                              <a:latin typeface="Cambria Math"/>
                            </a:rPr>
                            <m:t>𝑞</m:t>
                          </m:r>
                        </m:e>
                      </m:acc>
                      <m:r>
                        <a:rPr lang="en-US" i="1">
                          <a:latin typeface="Cambria Math"/>
                        </a:rPr>
                        <m:t>(</m:t>
                      </m:r>
                      <m:r>
                        <a:rPr lang="en-US" i="1">
                          <a:latin typeface="Cambria Math"/>
                        </a:rPr>
                        <m:t>𝑡</m:t>
                      </m:r>
                      <m:r>
                        <a:rPr lang="en-US" i="1">
                          <a:latin typeface="Cambria Math"/>
                        </a:rPr>
                        <m:t>))=</m:t>
                      </m:r>
                      <m:r>
                        <a:rPr lang="en-US" i="1">
                          <a:latin typeface="Cambria Math"/>
                        </a:rPr>
                        <m:t>𝐹</m:t>
                      </m:r>
                      <m:r>
                        <a:rPr lang="en-US" i="1">
                          <a:latin typeface="Cambria Math"/>
                        </a:rPr>
                        <m:t>(</m:t>
                      </m:r>
                      <m:r>
                        <a:rPr lang="en-US" i="1">
                          <a:latin typeface="Cambria Math"/>
                        </a:rPr>
                        <m:t>𝑡</m:t>
                      </m:r>
                      <m:r>
                        <a:rPr lang="en-US" i="1">
                          <a:latin typeface="Cambria Math"/>
                        </a:rPr>
                        <m:t>)</m:t>
                      </m:r>
                    </m:oMath>
                  </m:oMathPara>
                </a14:m>
                <a:endParaRPr lang="en-US" dirty="0"/>
              </a:p>
              <a:p>
                <a:pPr lvl="1">
                  <a:spcAft>
                    <a:spcPts val="600"/>
                  </a:spcAft>
                </a:pPr>
                <a:r>
                  <a:rPr lang="en-US" dirty="0"/>
                  <a:t>Since </a:t>
                </a:r>
                <a14:m>
                  <m:oMath xmlns:m="http://schemas.openxmlformats.org/officeDocument/2006/math">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oMath>
                </a14:m>
                <a:r>
                  <a:rPr lang="en-US" dirty="0"/>
                  <a:t> and </a:t>
                </a:r>
                <a14:m>
                  <m:oMath xmlns:m="http://schemas.openxmlformats.org/officeDocument/2006/math">
                    <m:r>
                      <a:rPr lang="en-US" i="1">
                        <a:latin typeface="Cambria Math"/>
                      </a:rPr>
                      <m:t>𝐹</m:t>
                    </m:r>
                    <m:d>
                      <m:dPr>
                        <m:ctrlPr>
                          <a:rPr lang="en-US" i="1">
                            <a:latin typeface="Cambria Math" panose="02040503050406030204" pitchFamily="18" charset="0"/>
                          </a:rPr>
                        </m:ctrlPr>
                      </m:dPr>
                      <m:e>
                        <m:r>
                          <a:rPr lang="en-US" i="1">
                            <a:latin typeface="Cambria Math"/>
                          </a:rPr>
                          <m:t>𝑡</m:t>
                        </m:r>
                      </m:e>
                    </m:d>
                  </m:oMath>
                </a14:m>
                <a:r>
                  <a:rPr lang="en-US" dirty="0"/>
                  <a:t> are experimentally known quantities, </a:t>
                </a:r>
                <a14:m>
                  <m:oMath xmlns:m="http://schemas.openxmlformats.org/officeDocument/2006/math">
                    <m:sSub>
                      <m:sSubPr>
                        <m:ctrlPr>
                          <a:rPr lang="en-US" i="1">
                            <a:latin typeface="Cambria Math" panose="02040503050406030204" pitchFamily="18" charset="0"/>
                          </a:rPr>
                        </m:ctrlPr>
                      </m:sSubPr>
                      <m:e>
                        <m:r>
                          <a:rPr lang="en-US" i="1">
                            <a:latin typeface="Cambria Math"/>
                          </a:rPr>
                          <m:t>𝐹</m:t>
                        </m:r>
                      </m:e>
                      <m:sub>
                        <m:r>
                          <a:rPr lang="en-US" i="1">
                            <a:latin typeface="Cambria Math"/>
                          </a:rPr>
                          <m:t>𝑟</m:t>
                        </m:r>
                      </m:sub>
                    </m:sSub>
                    <m:r>
                      <a:rPr lang="en-US" i="1">
                        <a:latin typeface="Cambria Math"/>
                      </a:rPr>
                      <m:t>(</m:t>
                    </m:r>
                    <m:r>
                      <a:rPr lang="en-US" i="1">
                        <a:latin typeface="Cambria Math"/>
                      </a:rPr>
                      <m:t>𝑞</m:t>
                    </m:r>
                    <m:r>
                      <a:rPr lang="en-US" i="1">
                        <a:latin typeface="Cambria Math"/>
                      </a:rPr>
                      <m:t>(</m:t>
                    </m:r>
                    <m:r>
                      <a:rPr lang="en-US" i="1">
                        <a:latin typeface="Cambria Math"/>
                      </a:rPr>
                      <m:t>𝑡</m:t>
                    </m:r>
                    <m:r>
                      <a:rPr lang="en-US" i="1">
                        <a:latin typeface="Cambria Math"/>
                      </a:rPr>
                      <m:t>),</m:t>
                    </m:r>
                    <m:acc>
                      <m:accPr>
                        <m:chr m:val="̇"/>
                        <m:ctrlPr>
                          <a:rPr lang="en-US" i="1">
                            <a:latin typeface="Cambria Math" panose="02040503050406030204" pitchFamily="18" charset="0"/>
                          </a:rPr>
                        </m:ctrlPr>
                      </m:accPr>
                      <m:e>
                        <m:r>
                          <a:rPr lang="en-US" i="1">
                            <a:latin typeface="Cambria Math"/>
                          </a:rPr>
                          <m:t>𝑞</m:t>
                        </m:r>
                      </m:e>
                    </m:acc>
                    <m:r>
                      <a:rPr lang="en-US" i="1">
                        <a:latin typeface="Cambria Math"/>
                      </a:rPr>
                      <m:t>(</m:t>
                    </m:r>
                    <m:r>
                      <a:rPr lang="en-US" i="1">
                        <a:latin typeface="Cambria Math"/>
                      </a:rPr>
                      <m:t>𝑡</m:t>
                    </m:r>
                    <m:r>
                      <a:rPr lang="en-US" i="1">
                        <a:latin typeface="Cambria Math"/>
                      </a:rPr>
                      <m:t>))</m:t>
                    </m:r>
                  </m:oMath>
                </a14:m>
                <a:r>
                  <a:rPr lang="en-US" dirty="0"/>
                  <a:t> can be calculated.</a:t>
                </a:r>
              </a:p>
              <a:p>
                <a:pPr lvl="1">
                  <a:spcAft>
                    <a:spcPts val="1200"/>
                  </a:spcAft>
                </a:pPr>
                <a:r>
                  <a:rPr lang="en-US" dirty="0"/>
                  <a:t>The form of </a:t>
                </a:r>
                <a14:m>
                  <m:oMath xmlns:m="http://schemas.openxmlformats.org/officeDocument/2006/math">
                    <m:sSub>
                      <m:sSubPr>
                        <m:ctrlPr>
                          <a:rPr lang="en-US" i="1">
                            <a:latin typeface="Cambria Math" panose="02040503050406030204" pitchFamily="18" charset="0"/>
                          </a:rPr>
                        </m:ctrlPr>
                      </m:sSubPr>
                      <m:e>
                        <m:r>
                          <a:rPr lang="en-US" i="1">
                            <a:latin typeface="Cambria Math"/>
                          </a:rPr>
                          <m:t>𝐹</m:t>
                        </m:r>
                      </m:e>
                      <m:sub>
                        <m:r>
                          <a:rPr lang="en-US" i="1">
                            <a:latin typeface="Cambria Math"/>
                          </a:rPr>
                          <m:t>𝑟</m:t>
                        </m:r>
                      </m:sub>
                    </m:sSub>
                    <m:r>
                      <a:rPr lang="en-US" i="1">
                        <a:latin typeface="Cambria Math"/>
                      </a:rPr>
                      <m:t>(</m:t>
                    </m:r>
                    <m:r>
                      <a:rPr lang="en-US" i="1">
                        <a:latin typeface="Cambria Math"/>
                      </a:rPr>
                      <m:t>𝑞</m:t>
                    </m:r>
                    <m:r>
                      <a:rPr lang="en-US" i="1">
                        <a:latin typeface="Cambria Math"/>
                      </a:rPr>
                      <m:t>(</m:t>
                    </m:r>
                    <m:r>
                      <a:rPr lang="en-US" i="1">
                        <a:latin typeface="Cambria Math"/>
                      </a:rPr>
                      <m:t>𝑡</m:t>
                    </m:r>
                    <m:r>
                      <a:rPr lang="en-US" i="1">
                        <a:latin typeface="Cambria Math"/>
                      </a:rPr>
                      <m:t>),</m:t>
                    </m:r>
                    <m:acc>
                      <m:accPr>
                        <m:chr m:val="̇"/>
                        <m:ctrlPr>
                          <a:rPr lang="en-US" i="1">
                            <a:latin typeface="Cambria Math" panose="02040503050406030204" pitchFamily="18" charset="0"/>
                          </a:rPr>
                        </m:ctrlPr>
                      </m:accPr>
                      <m:e>
                        <m:r>
                          <a:rPr lang="en-US" i="1">
                            <a:latin typeface="Cambria Math"/>
                          </a:rPr>
                          <m:t>𝑞</m:t>
                        </m:r>
                      </m:e>
                    </m:acc>
                    <m:r>
                      <a:rPr lang="en-US" i="1">
                        <a:latin typeface="Cambria Math"/>
                      </a:rPr>
                      <m:t>(</m:t>
                    </m:r>
                    <m:r>
                      <a:rPr lang="en-US" i="1">
                        <a:latin typeface="Cambria Math"/>
                      </a:rPr>
                      <m:t>𝑡</m:t>
                    </m:r>
                    <m:r>
                      <a:rPr lang="en-US" i="1">
                        <a:latin typeface="Cambria Math"/>
                      </a:rPr>
                      <m:t>))</m:t>
                    </m:r>
                  </m:oMath>
                </a14:m>
                <a:r>
                  <a:rPr lang="en-US" dirty="0"/>
                  <a:t> was assumed to be a combination of quadratic and cubic polynomial for damping and stiffness in terms of response.</a:t>
                </a:r>
              </a:p>
              <a:p>
                <a:pPr marL="384030" lvl="2" indent="0">
                  <a:spcBef>
                    <a:spcPts val="1200"/>
                  </a:spcBef>
                  <a:spcAft>
                    <a:spcPts val="1200"/>
                  </a:spcAft>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𝐹</m:t>
                          </m:r>
                        </m:e>
                        <m:sub>
                          <m:r>
                            <a:rPr lang="en-US" i="1">
                              <a:latin typeface="Cambria Math"/>
                            </a:rPr>
                            <m:t>𝑟</m:t>
                          </m:r>
                        </m:sub>
                      </m:sSub>
                      <m:d>
                        <m:dPr>
                          <m:ctrlPr>
                            <a:rPr lang="en-US" i="1">
                              <a:latin typeface="Cambria Math" panose="02040503050406030204" pitchFamily="18" charset="0"/>
                            </a:rPr>
                          </m:ctrlPr>
                        </m:dPr>
                        <m:e>
                          <m:r>
                            <a:rPr lang="en-US" i="1">
                              <a:latin typeface="Cambria Math"/>
                            </a:rPr>
                            <m:t>𝑞</m:t>
                          </m:r>
                          <m:r>
                            <a:rPr lang="en-US" i="1">
                              <a:latin typeface="Cambria Math"/>
                            </a:rPr>
                            <m:t>(</m:t>
                          </m:r>
                          <m:r>
                            <a:rPr lang="en-US" i="1">
                              <a:latin typeface="Cambria Math"/>
                            </a:rPr>
                            <m:t>𝑡</m:t>
                          </m:r>
                          <m:r>
                            <a:rPr lang="en-US" i="1">
                              <a:latin typeface="Cambria Math"/>
                            </a:rPr>
                            <m:t>),</m:t>
                          </m:r>
                          <m:acc>
                            <m:accPr>
                              <m:chr m:val="̇"/>
                              <m:ctrlPr>
                                <a:rPr lang="en-US" i="1">
                                  <a:latin typeface="Cambria Math" panose="02040503050406030204" pitchFamily="18" charset="0"/>
                                </a:rPr>
                              </m:ctrlPr>
                            </m:accPr>
                            <m:e>
                              <m:r>
                                <a:rPr lang="en-US" i="1">
                                  <a:latin typeface="Cambria Math"/>
                                </a:rPr>
                                <m:t>𝑞</m:t>
                              </m:r>
                            </m:e>
                          </m:acc>
                          <m:r>
                            <a:rPr lang="en-US" i="1">
                              <a:latin typeface="Cambria Math"/>
                            </a:rPr>
                            <m:t>(</m:t>
                          </m:r>
                          <m:r>
                            <a:rPr lang="en-US" i="1">
                              <a:latin typeface="Cambria Math"/>
                            </a:rPr>
                            <m:t>𝑡</m:t>
                          </m:r>
                          <m:r>
                            <a:rPr lang="en-US" i="1">
                              <a:latin typeface="Cambria Math"/>
                            </a:rPr>
                            <m:t>)</m:t>
                          </m:r>
                        </m:e>
                      </m:d>
                      <m:r>
                        <a:rPr lang="en-US" i="1">
                          <a:latin typeface="Cambria Math"/>
                        </a:rPr>
                        <m:t>=</m:t>
                      </m:r>
                      <m:sSub>
                        <m:sSubPr>
                          <m:ctrlPr>
                            <a:rPr lang="en-US" i="1">
                              <a:latin typeface="Cambria Math" panose="02040503050406030204" pitchFamily="18" charset="0"/>
                            </a:rPr>
                          </m:ctrlPr>
                        </m:sSubPr>
                        <m:e>
                          <m:r>
                            <a:rPr lang="en-US" i="1">
                              <a:latin typeface="Cambria Math"/>
                            </a:rPr>
                            <m:t>𝑐</m:t>
                          </m:r>
                        </m:e>
                        <m:sub>
                          <m:r>
                            <a:rPr lang="en-US" i="1">
                              <a:latin typeface="Cambria Math"/>
                            </a:rPr>
                            <m:t>0</m:t>
                          </m:r>
                        </m:sub>
                      </m:sSub>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r>
                        <a:rPr lang="en-US" i="1">
                          <a:latin typeface="Cambria Math"/>
                        </a:rPr>
                        <m:t>+</m:t>
                      </m:r>
                      <m:sSub>
                        <m:sSubPr>
                          <m:ctrlPr>
                            <a:rPr lang="en-US" i="1">
                              <a:latin typeface="Cambria Math" panose="02040503050406030204" pitchFamily="18" charset="0"/>
                            </a:rPr>
                          </m:ctrlPr>
                        </m:sSubPr>
                        <m:e>
                          <m:r>
                            <a:rPr lang="en-US" i="1">
                              <a:latin typeface="Cambria Math"/>
                            </a:rPr>
                            <m:t>𝑐</m:t>
                          </m:r>
                        </m:e>
                        <m:sub>
                          <m:r>
                            <a:rPr lang="en-US" i="1">
                              <a:latin typeface="Cambria Math"/>
                            </a:rPr>
                            <m:t>1</m:t>
                          </m:r>
                        </m:sub>
                      </m:sSub>
                      <m:d>
                        <m:dPr>
                          <m:begChr m:val="|"/>
                          <m:endChr m:val="|"/>
                          <m:ctrlPr>
                            <a:rPr lang="en-US" i="1">
                              <a:latin typeface="Cambria Math" panose="02040503050406030204" pitchFamily="18" charset="0"/>
                            </a:rPr>
                          </m:ctrlPr>
                        </m:dPr>
                        <m:e>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e>
                      </m:d>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r>
                        <a:rPr lang="en-US" i="1">
                          <a:latin typeface="Cambria Math"/>
                        </a:rPr>
                        <m:t>+</m:t>
                      </m:r>
                      <m:sSub>
                        <m:sSubPr>
                          <m:ctrlPr>
                            <a:rPr lang="en-US" i="1">
                              <a:latin typeface="Cambria Math" panose="02040503050406030204" pitchFamily="18" charset="0"/>
                            </a:rPr>
                          </m:ctrlPr>
                        </m:sSubPr>
                        <m:e>
                          <m:r>
                            <a:rPr lang="en-US" i="1">
                              <a:latin typeface="Cambria Math"/>
                            </a:rPr>
                            <m:t>𝑐</m:t>
                          </m:r>
                        </m:e>
                        <m:sub>
                          <m:r>
                            <a:rPr lang="en-US" i="1">
                              <a:latin typeface="Cambria Math"/>
                            </a:rPr>
                            <m:t>2</m:t>
                          </m:r>
                        </m:sub>
                      </m:sSub>
                      <m:sSup>
                        <m:sSupPr>
                          <m:ctrlPr>
                            <a:rPr lang="en-US" i="1">
                              <a:latin typeface="Cambria Math" panose="02040503050406030204" pitchFamily="18" charset="0"/>
                            </a:rPr>
                          </m:ctrlPr>
                        </m:sSupPr>
                        <m:e>
                          <m:acc>
                            <m:accPr>
                              <m:chr m:val="̇"/>
                              <m:ctrlPr>
                                <a:rPr lang="en-US" i="1">
                                  <a:latin typeface="Cambria Math" panose="02040503050406030204" pitchFamily="18" charset="0"/>
                                </a:rPr>
                              </m:ctrlPr>
                            </m:accPr>
                            <m:e>
                              <m:r>
                                <a:rPr lang="en-US" i="1">
                                  <a:latin typeface="Cambria Math"/>
                                </a:rPr>
                                <m:t>𝑞</m:t>
                              </m:r>
                            </m:e>
                          </m:acc>
                        </m:e>
                        <m:sup>
                          <m:r>
                            <a:rPr lang="en-US" i="1">
                              <a:latin typeface="Cambria Math"/>
                            </a:rPr>
                            <m:t>3</m:t>
                          </m:r>
                        </m:sup>
                      </m:sSup>
                      <m:d>
                        <m:dPr>
                          <m:ctrlPr>
                            <a:rPr lang="en-US" i="1">
                              <a:latin typeface="Cambria Math" panose="02040503050406030204" pitchFamily="18" charset="0"/>
                            </a:rPr>
                          </m:ctrlPr>
                        </m:dPr>
                        <m:e>
                          <m:r>
                            <a:rPr lang="en-US" i="1">
                              <a:latin typeface="Cambria Math"/>
                            </a:rPr>
                            <m:t>𝑡</m:t>
                          </m:r>
                        </m:e>
                      </m:d>
                      <m:r>
                        <a:rPr lang="en-US" i="1">
                          <a:latin typeface="Cambria Math"/>
                        </a:rPr>
                        <m:t>+</m:t>
                      </m:r>
                      <m:sSub>
                        <m:sSubPr>
                          <m:ctrlPr>
                            <a:rPr lang="en-US" i="1">
                              <a:latin typeface="Cambria Math" panose="02040503050406030204" pitchFamily="18" charset="0"/>
                            </a:rPr>
                          </m:ctrlPr>
                        </m:sSubPr>
                        <m:e>
                          <m:r>
                            <a:rPr lang="en-US" i="1">
                              <a:latin typeface="Cambria Math"/>
                            </a:rPr>
                            <m:t>𝑘</m:t>
                          </m:r>
                        </m:e>
                        <m:sub>
                          <m:r>
                            <a:rPr lang="en-US" i="1">
                              <a:latin typeface="Cambria Math"/>
                            </a:rPr>
                            <m:t>0</m:t>
                          </m:r>
                        </m:sub>
                      </m:sSub>
                      <m:r>
                        <a:rPr lang="en-US" i="1">
                          <a:latin typeface="Cambria Math"/>
                        </a:rPr>
                        <m:t>𝑞</m:t>
                      </m:r>
                      <m:d>
                        <m:dPr>
                          <m:ctrlPr>
                            <a:rPr lang="en-US" i="1">
                              <a:latin typeface="Cambria Math" panose="02040503050406030204" pitchFamily="18" charset="0"/>
                            </a:rPr>
                          </m:ctrlPr>
                        </m:dPr>
                        <m:e>
                          <m:r>
                            <a:rPr lang="en-US" i="1">
                              <a:latin typeface="Cambria Math"/>
                            </a:rPr>
                            <m:t>𝑡</m:t>
                          </m:r>
                        </m:e>
                      </m:d>
                      <m:r>
                        <a:rPr lang="en-US" i="1">
                          <a:latin typeface="Cambria Math"/>
                        </a:rPr>
                        <m:t>+</m:t>
                      </m:r>
                      <m:sSub>
                        <m:sSubPr>
                          <m:ctrlPr>
                            <a:rPr lang="en-US" i="1">
                              <a:latin typeface="Cambria Math" panose="02040503050406030204" pitchFamily="18" charset="0"/>
                            </a:rPr>
                          </m:ctrlPr>
                        </m:sSubPr>
                        <m:e>
                          <m:r>
                            <a:rPr lang="en-US" i="1">
                              <a:latin typeface="Cambria Math"/>
                            </a:rPr>
                            <m:t>𝑘</m:t>
                          </m:r>
                        </m:e>
                        <m:sub>
                          <m:r>
                            <a:rPr lang="en-US" i="1">
                              <a:latin typeface="Cambria Math"/>
                            </a:rPr>
                            <m:t>1</m:t>
                          </m:r>
                        </m:sub>
                      </m:sSub>
                      <m:d>
                        <m:dPr>
                          <m:begChr m:val="|"/>
                          <m:endChr m:val="|"/>
                          <m:ctrlPr>
                            <a:rPr lang="en-US" i="1">
                              <a:latin typeface="Cambria Math" panose="02040503050406030204" pitchFamily="18" charset="0"/>
                            </a:rPr>
                          </m:ctrlPr>
                        </m:dPr>
                        <m:e>
                          <m:r>
                            <a:rPr lang="en-US" i="1">
                              <a:latin typeface="Cambria Math"/>
                            </a:rPr>
                            <m:t>𝑞</m:t>
                          </m:r>
                          <m:r>
                            <a:rPr lang="en-US" i="1">
                              <a:latin typeface="Cambria Math"/>
                            </a:rPr>
                            <m:t>(</m:t>
                          </m:r>
                          <m:r>
                            <a:rPr lang="en-US" i="1">
                              <a:latin typeface="Cambria Math"/>
                            </a:rPr>
                            <m:t>𝑡</m:t>
                          </m:r>
                          <m:r>
                            <a:rPr lang="en-US" i="1">
                              <a:latin typeface="Cambria Math"/>
                            </a:rPr>
                            <m:t>)</m:t>
                          </m:r>
                        </m:e>
                      </m:d>
                      <m:r>
                        <a:rPr lang="en-US" i="1">
                          <a:latin typeface="Cambria Math"/>
                        </a:rPr>
                        <m:t>𝑞</m:t>
                      </m:r>
                      <m:r>
                        <a:rPr lang="en-US" i="1">
                          <a:latin typeface="Cambria Math"/>
                        </a:rPr>
                        <m:t>(</m:t>
                      </m:r>
                      <m:r>
                        <a:rPr lang="en-US" i="1">
                          <a:latin typeface="Cambria Math"/>
                        </a:rPr>
                        <m:t>𝑡</m:t>
                      </m:r>
                      <m:r>
                        <a:rPr lang="en-US" i="1">
                          <a:latin typeface="Cambria Math"/>
                        </a:rPr>
                        <m:t>)+</m:t>
                      </m:r>
                      <m:sSub>
                        <m:sSubPr>
                          <m:ctrlPr>
                            <a:rPr lang="en-US" i="1">
                              <a:latin typeface="Cambria Math" panose="02040503050406030204" pitchFamily="18" charset="0"/>
                            </a:rPr>
                          </m:ctrlPr>
                        </m:sSubPr>
                        <m:e>
                          <m:r>
                            <a:rPr lang="en-US" i="1">
                              <a:latin typeface="Cambria Math"/>
                            </a:rPr>
                            <m:t>𝑘</m:t>
                          </m:r>
                        </m:e>
                        <m:sub>
                          <m:r>
                            <a:rPr lang="en-US" i="1">
                              <a:latin typeface="Cambria Math"/>
                            </a:rPr>
                            <m:t>2</m:t>
                          </m:r>
                        </m:sub>
                      </m:sSub>
                      <m:sSup>
                        <m:sSupPr>
                          <m:ctrlPr>
                            <a:rPr lang="en-US" i="1">
                              <a:latin typeface="Cambria Math" panose="02040503050406030204" pitchFamily="18" charset="0"/>
                            </a:rPr>
                          </m:ctrlPr>
                        </m:sSupPr>
                        <m:e>
                          <m:r>
                            <a:rPr lang="en-US" i="1">
                              <a:latin typeface="Cambria Math"/>
                            </a:rPr>
                            <m:t>𝑞</m:t>
                          </m:r>
                        </m:e>
                        <m:sup>
                          <m:r>
                            <a:rPr lang="en-US" i="1">
                              <a:latin typeface="Cambria Math"/>
                            </a:rPr>
                            <m:t>3</m:t>
                          </m:r>
                        </m:sup>
                      </m:sSup>
                      <m:r>
                        <a:rPr lang="en-US" i="1">
                          <a:latin typeface="Cambria Math"/>
                        </a:rPr>
                        <m:t>(</m:t>
                      </m:r>
                      <m:r>
                        <a:rPr lang="en-US" i="1">
                          <a:latin typeface="Cambria Math"/>
                        </a:rPr>
                        <m:t>𝑡</m:t>
                      </m:r>
                      <m:r>
                        <a:rPr lang="en-US" i="1">
                          <a:latin typeface="Cambria Math"/>
                        </a:rPr>
                        <m:t>)</m:t>
                      </m:r>
                    </m:oMath>
                  </m:oMathPara>
                </a14:m>
                <a:endParaRPr lang="en-US" dirty="0"/>
              </a:p>
              <a:p>
                <a:pPr lvl="1">
                  <a:spcAft>
                    <a:spcPts val="600"/>
                  </a:spcAft>
                </a:pPr>
                <a:r>
                  <a:rPr lang="en-US" dirty="0"/>
                  <a:t>We know </a:t>
                </a:r>
                <a14:m>
                  <m:oMath xmlns:m="http://schemas.openxmlformats.org/officeDocument/2006/math">
                    <m:sSub>
                      <m:sSubPr>
                        <m:ctrlPr>
                          <a:rPr lang="en-US" i="1">
                            <a:latin typeface="Cambria Math" panose="02040503050406030204" pitchFamily="18" charset="0"/>
                          </a:rPr>
                        </m:ctrlPr>
                      </m:sSubPr>
                      <m:e>
                        <m:r>
                          <a:rPr lang="en-US" i="1" smtClean="0">
                            <a:latin typeface="Cambria Math"/>
                          </a:rPr>
                          <m:t>𝑘</m:t>
                        </m:r>
                      </m:e>
                      <m:sub>
                        <m:r>
                          <a:rPr lang="en-US" i="1">
                            <a:latin typeface="Cambria Math"/>
                          </a:rPr>
                          <m:t>0</m:t>
                        </m:r>
                      </m:sub>
                    </m:sSub>
                  </m:oMath>
                </a14:m>
                <a:r>
                  <a:rPr lang="en-US" dirty="0"/>
                  <a:t> and </a:t>
                </a:r>
                <a14:m>
                  <m:oMath xmlns:m="http://schemas.openxmlformats.org/officeDocument/2006/math">
                    <m:sSub>
                      <m:sSubPr>
                        <m:ctrlPr>
                          <a:rPr lang="en-US" i="1">
                            <a:latin typeface="Cambria Math" panose="02040503050406030204" pitchFamily="18" charset="0"/>
                          </a:rPr>
                        </m:ctrlPr>
                      </m:sSubPr>
                      <m:e>
                        <m:r>
                          <a:rPr lang="en-US" i="1">
                            <a:latin typeface="Cambria Math"/>
                          </a:rPr>
                          <m:t>𝑐</m:t>
                        </m:r>
                      </m:e>
                      <m:sub>
                        <m:r>
                          <a:rPr lang="en-US" i="1">
                            <a:latin typeface="Cambria Math"/>
                          </a:rPr>
                          <m:t>0</m:t>
                        </m:r>
                      </m:sub>
                    </m:sSub>
                  </m:oMath>
                </a14:m>
                <a:r>
                  <a:rPr lang="en-US" dirty="0"/>
                  <a:t> from low-level modal test frequency and damping ratio.</a:t>
                </a:r>
              </a:p>
              <a:p>
                <a:pPr lvl="1">
                  <a:spcAft>
                    <a:spcPts val="600"/>
                  </a:spcAft>
                </a:pPr>
                <a:r>
                  <a:rPr lang="en-US" dirty="0"/>
                  <a:t>Four parameters solved from linear system of equations in frequency domain.</a:t>
                </a:r>
              </a:p>
              <a:p>
                <a:pPr marL="201159" lvl="1" indent="0">
                  <a:spcAft>
                    <a:spcPts val="600"/>
                  </a:spcAft>
                  <a:buNone/>
                </a:pPr>
                <a14:m>
                  <m:oMathPara xmlns:m="http://schemas.openxmlformats.org/officeDocument/2006/math">
                    <m:oMathParaPr>
                      <m:jc m:val="centerGroup"/>
                    </m:oMathParaPr>
                    <m:oMath xmlns:m="http://schemas.openxmlformats.org/officeDocument/2006/math">
                      <m:d>
                        <m:dPr>
                          <m:begChr m:val="["/>
                          <m:endChr m:val="]"/>
                          <m:ctrlPr>
                            <a:rPr lang="en-US" b="0" i="1" smtClean="0">
                              <a:latin typeface="Cambria Math" panose="02040503050406030204" pitchFamily="18" charset="0"/>
                            </a:rPr>
                          </m:ctrlPr>
                        </m:dPr>
                        <m:e>
                          <m:m>
                            <m:mPr>
                              <m:mcs>
                                <m:mc>
                                  <m:mcPr>
                                    <m:count m:val="4"/>
                                    <m:mcJc m:val="center"/>
                                  </m:mcPr>
                                </m:mc>
                              </m:mcs>
                              <m:ctrlPr>
                                <a:rPr lang="en-US" b="0" i="1" smtClean="0">
                                  <a:latin typeface="Cambria Math" panose="02040503050406030204" pitchFamily="18" charset="0"/>
                                </a:rPr>
                              </m:ctrlPr>
                            </m:mPr>
                            <m:mr>
                              <m:e>
                                <m:d>
                                  <m:dPr>
                                    <m:begChr m:val="|"/>
                                    <m:endChr m:val="|"/>
                                    <m:ctrlPr>
                                      <a:rPr lang="en-US" i="1">
                                        <a:latin typeface="Cambria Math" panose="02040503050406030204" pitchFamily="18" charset="0"/>
                                      </a:rPr>
                                    </m:ctrlPr>
                                  </m:dPr>
                                  <m:e>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e>
                                </m:d>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e>
                              <m:e>
                                <m:sSup>
                                  <m:sSupPr>
                                    <m:ctrlPr>
                                      <a:rPr lang="en-US" i="1">
                                        <a:latin typeface="Cambria Math" panose="02040503050406030204" pitchFamily="18" charset="0"/>
                                      </a:rPr>
                                    </m:ctrlPr>
                                  </m:sSupPr>
                                  <m:e>
                                    <m:acc>
                                      <m:accPr>
                                        <m:chr m:val="̇"/>
                                        <m:ctrlPr>
                                          <a:rPr lang="en-US" i="1">
                                            <a:latin typeface="Cambria Math" panose="02040503050406030204" pitchFamily="18" charset="0"/>
                                          </a:rPr>
                                        </m:ctrlPr>
                                      </m:accPr>
                                      <m:e>
                                        <m:r>
                                          <a:rPr lang="en-US" i="1">
                                            <a:latin typeface="Cambria Math"/>
                                          </a:rPr>
                                          <m:t>𝑞</m:t>
                                        </m:r>
                                      </m:e>
                                    </m:acc>
                                  </m:e>
                                  <m:sup>
                                    <m:r>
                                      <a:rPr lang="en-US" i="1">
                                        <a:latin typeface="Cambria Math"/>
                                      </a:rPr>
                                      <m:t>3</m:t>
                                    </m:r>
                                  </m:sup>
                                </m:sSup>
                                <m:d>
                                  <m:dPr>
                                    <m:ctrlPr>
                                      <a:rPr lang="en-US" i="1">
                                        <a:latin typeface="Cambria Math" panose="02040503050406030204" pitchFamily="18" charset="0"/>
                                      </a:rPr>
                                    </m:ctrlPr>
                                  </m:dPr>
                                  <m:e>
                                    <m:r>
                                      <a:rPr lang="en-US" i="1">
                                        <a:latin typeface="Cambria Math"/>
                                      </a:rPr>
                                      <m:t>𝑡</m:t>
                                    </m:r>
                                  </m:e>
                                </m:d>
                              </m:e>
                              <m:e>
                                <m:d>
                                  <m:dPr>
                                    <m:begChr m:val="|"/>
                                    <m:endChr m:val="|"/>
                                    <m:ctrlPr>
                                      <a:rPr lang="en-US" i="1">
                                        <a:latin typeface="Cambria Math" panose="02040503050406030204" pitchFamily="18" charset="0"/>
                                      </a:rPr>
                                    </m:ctrlPr>
                                  </m:dPr>
                                  <m:e>
                                    <m:r>
                                      <a:rPr lang="en-US" i="1">
                                        <a:latin typeface="Cambria Math"/>
                                      </a:rPr>
                                      <m:t>𝑞</m:t>
                                    </m:r>
                                    <m:r>
                                      <a:rPr lang="en-US" i="1">
                                        <a:latin typeface="Cambria Math"/>
                                      </a:rPr>
                                      <m:t>(</m:t>
                                    </m:r>
                                    <m:r>
                                      <a:rPr lang="en-US" i="1">
                                        <a:latin typeface="Cambria Math"/>
                                      </a:rPr>
                                      <m:t>𝑡</m:t>
                                    </m:r>
                                    <m:r>
                                      <a:rPr lang="en-US" i="1">
                                        <a:latin typeface="Cambria Math"/>
                                      </a:rPr>
                                      <m:t>)</m:t>
                                    </m:r>
                                  </m:e>
                                </m:d>
                                <m:r>
                                  <a:rPr lang="en-US" i="1">
                                    <a:latin typeface="Cambria Math"/>
                                  </a:rPr>
                                  <m:t>𝑞</m:t>
                                </m:r>
                                <m:r>
                                  <a:rPr lang="en-US" i="1">
                                    <a:latin typeface="Cambria Math"/>
                                  </a:rPr>
                                  <m:t>(</m:t>
                                </m:r>
                                <m:r>
                                  <a:rPr lang="en-US" i="1">
                                    <a:latin typeface="Cambria Math"/>
                                  </a:rPr>
                                  <m:t>𝑡</m:t>
                                </m:r>
                                <m:r>
                                  <a:rPr lang="en-US" i="1">
                                    <a:latin typeface="Cambria Math"/>
                                  </a:rPr>
                                  <m:t>)</m:t>
                                </m:r>
                              </m:e>
                              <m:e>
                                <m:sSup>
                                  <m:sSupPr>
                                    <m:ctrlPr>
                                      <a:rPr lang="en-US" i="1">
                                        <a:latin typeface="Cambria Math" panose="02040503050406030204" pitchFamily="18" charset="0"/>
                                      </a:rPr>
                                    </m:ctrlPr>
                                  </m:sSupPr>
                                  <m:e>
                                    <m:r>
                                      <a:rPr lang="en-US" i="1">
                                        <a:latin typeface="Cambria Math"/>
                                      </a:rPr>
                                      <m:t>𝑞</m:t>
                                    </m:r>
                                  </m:e>
                                  <m:sup>
                                    <m:r>
                                      <a:rPr lang="en-US" i="1">
                                        <a:latin typeface="Cambria Math"/>
                                      </a:rPr>
                                      <m:t>3</m:t>
                                    </m:r>
                                  </m:sup>
                                </m:sSup>
                                <m:r>
                                  <a:rPr lang="en-US" i="1">
                                    <a:latin typeface="Cambria Math"/>
                                  </a:rPr>
                                  <m:t>(</m:t>
                                </m:r>
                                <m:r>
                                  <a:rPr lang="en-US" i="1">
                                    <a:latin typeface="Cambria Math"/>
                                  </a:rPr>
                                  <m:t>𝑡</m:t>
                                </m:r>
                                <m:r>
                                  <a:rPr lang="en-US" i="1">
                                    <a:latin typeface="Cambria Math"/>
                                  </a:rPr>
                                  <m:t>)</m:t>
                                </m:r>
                                <m:r>
                                  <m:rPr>
                                    <m:nor/>
                                  </m:rPr>
                                  <a:rPr lang="en-US" dirty="0"/>
                                  <m:t> </m:t>
                                </m:r>
                              </m:e>
                            </m:mr>
                          </m:m>
                        </m:e>
                      </m:d>
                      <m:d>
                        <m:dPr>
                          <m:begChr m:val="["/>
                          <m:endChr m:val="]"/>
                          <m:ctrlPr>
                            <a:rPr lang="en-US" b="0" i="1" smtClean="0">
                              <a:latin typeface="Cambria Math" panose="02040503050406030204" pitchFamily="18" charset="0"/>
                            </a:rPr>
                          </m:ctrlPr>
                        </m:dPr>
                        <m:e>
                          <m:m>
                            <m:mPr>
                              <m:mcs>
                                <m:mc>
                                  <m:mcPr>
                                    <m:count m:val="1"/>
                                    <m:mcJc m:val="center"/>
                                  </m:mcPr>
                                </m:mc>
                              </m:mcs>
                              <m:ctrlPr>
                                <a:rPr lang="en-US" b="0" i="1" smtClean="0">
                                  <a:latin typeface="Cambria Math" panose="02040503050406030204" pitchFamily="18" charset="0"/>
                                </a:rPr>
                              </m:ctrlPr>
                            </m:mPr>
                            <m:mr>
                              <m:e>
                                <m:sSub>
                                  <m:sSubPr>
                                    <m:ctrlPr>
                                      <a:rPr lang="en-US" i="1">
                                        <a:latin typeface="Cambria Math" panose="02040503050406030204" pitchFamily="18" charset="0"/>
                                      </a:rPr>
                                    </m:ctrlPr>
                                  </m:sSubPr>
                                  <m:e>
                                    <m:r>
                                      <a:rPr lang="en-US" i="1">
                                        <a:latin typeface="Cambria Math"/>
                                      </a:rPr>
                                      <m:t>𝑐</m:t>
                                    </m:r>
                                  </m:e>
                                  <m:sub>
                                    <m:r>
                                      <a:rPr lang="en-US" i="1">
                                        <a:latin typeface="Cambria Math"/>
                                      </a:rPr>
                                      <m:t>1</m:t>
                                    </m:r>
                                  </m:sub>
                                </m:sSub>
                              </m:e>
                            </m:mr>
                            <m:mr>
                              <m:e>
                                <m:sSub>
                                  <m:sSubPr>
                                    <m:ctrlPr>
                                      <a:rPr lang="en-US" i="1">
                                        <a:latin typeface="Cambria Math" panose="02040503050406030204" pitchFamily="18" charset="0"/>
                                      </a:rPr>
                                    </m:ctrlPr>
                                  </m:sSubPr>
                                  <m:e>
                                    <m:r>
                                      <a:rPr lang="en-US" i="1">
                                        <a:latin typeface="Cambria Math"/>
                                      </a:rPr>
                                      <m:t>𝑐</m:t>
                                    </m:r>
                                  </m:e>
                                  <m:sub>
                                    <m:r>
                                      <a:rPr lang="en-US" b="0" i="1" smtClean="0">
                                        <a:latin typeface="Cambria Math" panose="02040503050406030204" pitchFamily="18" charset="0"/>
                                      </a:rPr>
                                      <m:t>2</m:t>
                                    </m:r>
                                  </m:sub>
                                </m:sSub>
                              </m:e>
                            </m:mr>
                            <m:m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e>
                            </m:mr>
                            <m:m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2</m:t>
                                    </m:r>
                                  </m:sub>
                                </m:sSub>
                              </m:e>
                            </m:mr>
                          </m:m>
                        </m:e>
                      </m:d>
                      <m:r>
                        <a:rPr lang="en-US" b="0" i="1" smtClean="0">
                          <a:latin typeface="Cambria Math" panose="02040503050406030204" pitchFamily="18" charset="0"/>
                        </a:rPr>
                        <m:t>=</m:t>
                      </m:r>
                      <m:r>
                        <a:rPr lang="en-US" i="1">
                          <a:latin typeface="Cambria Math"/>
                        </a:rPr>
                        <m:t>𝐹</m:t>
                      </m:r>
                      <m:d>
                        <m:dPr>
                          <m:ctrlPr>
                            <a:rPr lang="en-US" i="1">
                              <a:latin typeface="Cambria Math" panose="02040503050406030204" pitchFamily="18" charset="0"/>
                            </a:rPr>
                          </m:ctrlPr>
                        </m:dPr>
                        <m:e>
                          <m:r>
                            <a:rPr lang="en-US" i="1">
                              <a:latin typeface="Cambria Math"/>
                            </a:rPr>
                            <m:t>𝑡</m:t>
                          </m:r>
                        </m:e>
                      </m:d>
                      <m:r>
                        <a:rPr lang="en-US" b="0" i="1" smtClean="0">
                          <a:latin typeface="Cambria Math" panose="02040503050406030204" pitchFamily="18" charset="0"/>
                        </a:rPr>
                        <m:t>−</m:t>
                      </m:r>
                      <m:acc>
                        <m:accPr>
                          <m:chr m:val="̈"/>
                          <m:ctrlPr>
                            <a:rPr lang="en-US" i="1">
                              <a:latin typeface="Cambria Math" panose="02040503050406030204" pitchFamily="18" charset="0"/>
                            </a:rPr>
                          </m:ctrlPr>
                        </m:accPr>
                        <m:e>
                          <m:r>
                            <a:rPr lang="en-US" i="1">
                              <a:latin typeface="Cambria Math"/>
                            </a:rPr>
                            <m:t>𝑞</m:t>
                          </m:r>
                        </m:e>
                      </m:acc>
                      <m:d>
                        <m:dPr>
                          <m:ctrlPr>
                            <a:rPr lang="en-US" i="1">
                              <a:latin typeface="Cambria Math" panose="02040503050406030204" pitchFamily="18" charset="0"/>
                            </a:rPr>
                          </m:ctrlPr>
                        </m:dPr>
                        <m:e>
                          <m:r>
                            <a:rPr lang="en-US" i="1">
                              <a:latin typeface="Cambria Math"/>
                            </a:rPr>
                            <m:t>𝑡</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0</m:t>
                          </m:r>
                        </m:sub>
                      </m:sSub>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𝑞</m:t>
                          </m:r>
                        </m:e>
                      </m:acc>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0</m:t>
                          </m:r>
                        </m:sub>
                      </m:sSub>
                      <m:r>
                        <a:rPr lang="en-US" b="0" i="1" smtClean="0">
                          <a:latin typeface="Cambria Math" panose="02040503050406030204" pitchFamily="18" charset="0"/>
                        </a:rPr>
                        <m:t>𝑞</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oMath>
                  </m:oMathPara>
                </a14:m>
                <a:endParaRPr lang="en-US" dirty="0"/>
              </a:p>
            </p:txBody>
          </p:sp>
        </mc:Choice>
        <mc:Fallback xmlns="">
          <p:sp>
            <p:nvSpPr>
              <p:cNvPr id="10" name="Text Placeholder 9">
                <a:extLst>
                  <a:ext uri="{FF2B5EF4-FFF2-40B4-BE49-F238E27FC236}">
                    <a16:creationId xmlns:a16="http://schemas.microsoft.com/office/drawing/2014/main" id="{71C9855A-55B9-44F4-8569-2173C598A82E}"/>
                  </a:ext>
                </a:extLst>
              </p:cNvPr>
              <p:cNvSpPr>
                <a:spLocks noGrp="1" noRot="1" noChangeAspect="1" noMove="1" noResize="1" noEditPoints="1" noAdjustHandles="1" noChangeArrowheads="1" noChangeShapeType="1" noTextEdit="1"/>
              </p:cNvSpPr>
              <p:nvPr>
                <p:ph type="body" sz="quarter" idx="10"/>
              </p:nvPr>
            </p:nvSpPr>
            <p:spPr>
              <a:xfrm>
                <a:off x="720648" y="1124712"/>
                <a:ext cx="10844784" cy="4679322"/>
              </a:xfrm>
              <a:blipFill>
                <a:blip r:embed="rId3"/>
                <a:stretch>
                  <a:fillRect l="-1349" t="-1304"/>
                </a:stretch>
              </a:blipFill>
            </p:spPr>
            <p:txBody>
              <a:bodyPr/>
              <a:lstStyle/>
              <a:p>
                <a:r>
                  <a:rPr lang="en-US">
                    <a:noFill/>
                  </a:rPr>
                  <a:t> </a:t>
                </a:r>
              </a:p>
            </p:txBody>
          </p:sp>
        </mc:Fallback>
      </mc:AlternateContent>
      <p:sp>
        <p:nvSpPr>
          <p:cNvPr id="11" name="Rectangle 10">
            <a:extLst>
              <a:ext uri="{FF2B5EF4-FFF2-40B4-BE49-F238E27FC236}">
                <a16:creationId xmlns:a16="http://schemas.microsoft.com/office/drawing/2014/main" id="{1CB4A5EE-1260-4726-A6EB-602CD743966E}"/>
              </a:ext>
            </a:extLst>
          </p:cNvPr>
          <p:cNvSpPr/>
          <p:nvPr/>
        </p:nvSpPr>
        <p:spPr>
          <a:xfrm>
            <a:off x="1688794" y="6153425"/>
            <a:ext cx="8814411" cy="457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Trebuchet MS"/>
                <a:ea typeface="+mn-ea"/>
                <a:cs typeface="+mn-cs"/>
              </a:rPr>
              <a:t>These nonlinear models will be the forcing term for our nonlinear substructuring</a:t>
            </a:r>
          </a:p>
        </p:txBody>
      </p:sp>
      <p:sp>
        <p:nvSpPr>
          <p:cNvPr id="13" name="Rectangle 12">
            <a:extLst>
              <a:ext uri="{FF2B5EF4-FFF2-40B4-BE49-F238E27FC236}">
                <a16:creationId xmlns:a16="http://schemas.microsoft.com/office/drawing/2014/main" id="{024197CA-89DF-47E6-ADB2-D0EADDA9EF37}"/>
              </a:ext>
            </a:extLst>
          </p:cNvPr>
          <p:cNvSpPr/>
          <p:nvPr/>
        </p:nvSpPr>
        <p:spPr>
          <a:xfrm>
            <a:off x="1803400" y="4526552"/>
            <a:ext cx="4339640" cy="390525"/>
          </a:xfrm>
          <a:prstGeom prst="rect">
            <a:avLst/>
          </a:prstGeom>
          <a:solidFill>
            <a:srgbClr val="B5D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B557765-CCA8-43D7-A112-7D6E93C54036}"/>
              </a:ext>
            </a:extLst>
          </p:cNvPr>
          <p:cNvSpPr/>
          <p:nvPr/>
        </p:nvSpPr>
        <p:spPr>
          <a:xfrm>
            <a:off x="6952204" y="4528965"/>
            <a:ext cx="3346827" cy="390525"/>
          </a:xfrm>
          <a:prstGeom prst="rect">
            <a:avLst/>
          </a:prstGeom>
          <a:solidFill>
            <a:srgbClr val="B5D98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8DD01B77-956E-457E-916D-F41706E1EA69}"/>
              </a:ext>
            </a:extLst>
          </p:cNvPr>
          <p:cNvSpPr/>
          <p:nvPr/>
        </p:nvSpPr>
        <p:spPr>
          <a:xfrm>
            <a:off x="6180921" y="4130486"/>
            <a:ext cx="508637" cy="1182659"/>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D6E6D60B-C0F0-4A22-81BF-FC4D25A2C0BB}"/>
              </a:ext>
            </a:extLst>
          </p:cNvPr>
          <p:cNvSpPr txBox="1"/>
          <p:nvPr/>
        </p:nvSpPr>
        <p:spPr>
          <a:xfrm>
            <a:off x="7782633" y="5061085"/>
            <a:ext cx="1221942" cy="646331"/>
          </a:xfrm>
          <a:prstGeom prst="rect">
            <a:avLst/>
          </a:prstGeom>
          <a:noFill/>
        </p:spPr>
        <p:txBody>
          <a:bodyPr wrap="square">
            <a:spAutoFit/>
          </a:bodyPr>
          <a:lstStyle/>
          <a:p>
            <a:r>
              <a:rPr lang="en-US" dirty="0">
                <a:solidFill>
                  <a:srgbClr val="B5D988"/>
                </a:solidFill>
              </a:rPr>
              <a:t>Knowns</a:t>
            </a:r>
          </a:p>
          <a:p>
            <a:r>
              <a:rPr lang="en-US" dirty="0">
                <a:solidFill>
                  <a:srgbClr val="FF0000"/>
                </a:solidFill>
              </a:rPr>
              <a:t>Unknowns</a:t>
            </a:r>
          </a:p>
        </p:txBody>
      </p:sp>
    </p:spTree>
    <p:extLst>
      <p:ext uri="{BB962C8B-B14F-4D97-AF65-F5344CB8AC3E}">
        <p14:creationId xmlns:p14="http://schemas.microsoft.com/office/powerpoint/2010/main" val="36386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4" grpId="0" animBg="1"/>
      <p:bldP spid="15" grpId="0" animBg="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Nonlinear Substructuring Theory</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15</a:t>
            </a:fld>
            <a:endParaRPr lang="en-US" dirty="0"/>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02875"/>
                <a:ext cx="10886680" cy="5708237"/>
              </a:xfrm>
            </p:spPr>
            <p:txBody>
              <a:bodyPr>
                <a:normAutofit fontScale="92500" lnSpcReduction="20000"/>
              </a:bodyPr>
              <a:lstStyle/>
              <a:p>
                <a:pPr lvl="1"/>
                <a:r>
                  <a:rPr lang="en-US" dirty="0"/>
                  <a:t>If we assumed weak nonlinearities we can augment each mode exhibiting nonlinear response with a nonlinear modal model.</a:t>
                </a:r>
                <a:endParaRPr lang="en-US" baseline="30000" dirty="0"/>
              </a:p>
              <a:p>
                <a:pPr lvl="1"/>
                <a:endParaRPr lang="en-US" baseline="30000" dirty="0"/>
              </a:p>
              <a:p>
                <a:pPr marL="201159" lvl="1" indent="0" algn="ctr">
                  <a:buNone/>
                </a:pPr>
                <a14:m>
                  <m:oMath xmlns:m="http://schemas.openxmlformats.org/officeDocument/2006/math">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m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oMath>
                </a14:m>
                <a:r>
                  <a:rPr lang="en-US" dirty="0"/>
                  <a:t>+</a:t>
                </a:r>
                <a:r>
                  <a:rPr lang="en-US" dirty="0">
                    <a:solidFill>
                      <a:srgbClr val="000000"/>
                    </a:solidFill>
                    <a:ea typeface="Times New Roman" panose="02020603050405020304" pitchFamily="18" charset="0"/>
                    <a:cs typeface="Times New Roman" panose="02020603050405020304" pitchFamily="18" charset="0"/>
                  </a:rPr>
                  <a:t> </a:t>
                </a:r>
                <a14:m>
                  <m:oMath xmlns:m="http://schemas.openxmlformats.org/officeDocument/2006/math">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cs typeface="Times New Roman" panose="02020603050405020304" pitchFamily="18" charset="0"/>
                                    </a:rPr>
                                  </m:ctrlPr>
                                </m:sSubPr>
                                <m:e>
                                  <m:r>
                                    <a:rPr lang="en-US" i="1">
                                      <a:solidFill>
                                        <a:srgbClr val="000000"/>
                                      </a:solidFill>
                                      <a:latin typeface="Cambria Math" panose="02040503050406030204" pitchFamily="18" charset="0"/>
                                      <a:cs typeface="Times New Roman" panose="02020603050405020304" pitchFamily="18" charset="0"/>
                                    </a:rPr>
                                    <m:t>𝑓</m:t>
                                  </m:r>
                                </m:e>
                                <m:sub>
                                  <m:r>
                                    <a:rPr lang="en-US" i="1">
                                      <a:solidFill>
                                        <a:srgbClr val="000000"/>
                                      </a:solidFill>
                                      <a:latin typeface="Cambria Math" panose="02040503050406030204" pitchFamily="18" charset="0"/>
                                      <a:cs typeface="Times New Roman" panose="02020603050405020304" pitchFamily="18" charset="0"/>
                                    </a:rPr>
                                    <m:t>𝑚</m:t>
                                  </m:r>
                                  <m:r>
                                    <a:rPr lang="en-US" b="0" i="1" smtClean="0">
                                      <a:solidFill>
                                        <a:srgbClr val="000000"/>
                                      </a:solidFill>
                                      <a:latin typeface="Cambria Math" panose="02040503050406030204" pitchFamily="18" charset="0"/>
                                      <a:cs typeface="Times New Roman" panose="02020603050405020304" pitchFamily="18" charset="0"/>
                                    </a:rPr>
                                    <m:t>1</m:t>
                                  </m:r>
                                  <m:r>
                                    <a:rPr lang="en-US" i="1">
                                      <a:solidFill>
                                        <a:srgbClr val="000000"/>
                                      </a:solidFill>
                                      <a:latin typeface="Cambria Math" panose="02040503050406030204" pitchFamily="18" charset="0"/>
                                      <a:cs typeface="Times New Roman" panose="02020603050405020304" pitchFamily="18" charset="0"/>
                                    </a:rPr>
                                    <m:t>,</m:t>
                                  </m:r>
                                  <m:r>
                                    <a:rPr lang="en-US" i="1">
                                      <a:solidFill>
                                        <a:srgbClr val="000000"/>
                                      </a:solidFill>
                                      <a:latin typeface="Cambria Math" panose="02040503050406030204" pitchFamily="18" charset="0"/>
                                      <a:cs typeface="Times New Roman" panose="02020603050405020304" pitchFamily="18" charset="0"/>
                                    </a:rPr>
                                    <m:t>𝑛𝑙</m:t>
                                  </m:r>
                                </m:sub>
                              </m:sSub>
                            </m:e>
                          </m:mr>
                          <m:mr>
                            <m:e>
                              <m:sSub>
                                <m:sSubPr>
                                  <m:ctrlPr>
                                    <a:rPr lang="en-US" i="1" smtClean="0">
                                      <a:solidFill>
                                        <a:srgbClr val="000000"/>
                                      </a:solidFill>
                                      <a:latin typeface="Cambria Math" panose="020405030504060302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cs typeface="Times New Roman" panose="02020603050405020304" pitchFamily="18" charset="0"/>
                                    </a:rPr>
                                    <m:t>𝑓</m:t>
                                  </m:r>
                                </m:e>
                                <m:sub>
                                  <m:r>
                                    <a:rPr lang="en-US" b="0" i="1" smtClean="0">
                                      <a:solidFill>
                                        <a:srgbClr val="000000"/>
                                      </a:solidFill>
                                      <a:latin typeface="Cambria Math" panose="02040503050406030204" pitchFamily="18" charset="0"/>
                                      <a:cs typeface="Times New Roman" panose="02020603050405020304" pitchFamily="18" charset="0"/>
                                    </a:rPr>
                                    <m:t>𝑚</m:t>
                                  </m:r>
                                  <m:r>
                                    <a:rPr lang="en-US" b="0" i="1" smtClean="0">
                                      <a:solidFill>
                                        <a:srgbClr val="000000"/>
                                      </a:solidFill>
                                      <a:latin typeface="Cambria Math" panose="02040503050406030204" pitchFamily="18" charset="0"/>
                                      <a:cs typeface="Times New Roman" panose="02020603050405020304" pitchFamily="18" charset="0"/>
                                    </a:rPr>
                                    <m:t>2,</m:t>
                                  </m:r>
                                  <m:r>
                                    <a:rPr lang="en-US" b="0" i="1" smtClean="0">
                                      <a:solidFill>
                                        <a:srgbClr val="000000"/>
                                      </a:solidFill>
                                      <a:latin typeface="Cambria Math" panose="02040503050406030204" pitchFamily="18" charset="0"/>
                                      <a:cs typeface="Times New Roman" panose="02020603050405020304" pitchFamily="18" charset="0"/>
                                    </a:rPr>
                                    <m:t>𝑛𝑙</m:t>
                                  </m:r>
                                </m:sub>
                              </m:sSub>
                            </m:e>
                          </m:mr>
                          <m:mr>
                            <m:e>
                              <m:sSub>
                                <m:sSubPr>
                                  <m:ctrlPr>
                                    <a:rPr lang="en-US" i="1">
                                      <a:solidFill>
                                        <a:srgbClr val="000000"/>
                                      </a:solidFill>
                                      <a:latin typeface="Cambria Math" panose="02040503050406030204" pitchFamily="18" charset="0"/>
                                      <a:cs typeface="Times New Roman" panose="02020603050405020304" pitchFamily="18" charset="0"/>
                                    </a:rPr>
                                  </m:ctrlPr>
                                </m:sSubPr>
                                <m:e>
                                  <m:r>
                                    <a:rPr lang="en-US" i="1">
                                      <a:solidFill>
                                        <a:srgbClr val="000000"/>
                                      </a:solidFill>
                                      <a:latin typeface="Cambria Math" panose="02040503050406030204" pitchFamily="18" charset="0"/>
                                      <a:cs typeface="Times New Roman" panose="02020603050405020304" pitchFamily="18" charset="0"/>
                                    </a:rPr>
                                    <m:t>𝑓</m:t>
                                  </m:r>
                                </m:e>
                                <m:sub>
                                  <m:r>
                                    <a:rPr lang="en-US" i="1">
                                      <a:solidFill>
                                        <a:srgbClr val="000000"/>
                                      </a:solidFill>
                                      <a:latin typeface="Cambria Math" panose="02040503050406030204" pitchFamily="18" charset="0"/>
                                      <a:cs typeface="Times New Roman" panose="02020603050405020304" pitchFamily="18" charset="0"/>
                                    </a:rPr>
                                    <m:t>𝑚</m:t>
                                  </m:r>
                                  <m:r>
                                    <a:rPr lang="en-US" b="0" i="1" smtClean="0">
                                      <a:solidFill>
                                        <a:srgbClr val="000000"/>
                                      </a:solidFill>
                                      <a:latin typeface="Cambria Math" panose="02040503050406030204" pitchFamily="18" charset="0"/>
                                      <a:cs typeface="Times New Roman" panose="02020603050405020304" pitchFamily="18" charset="0"/>
                                    </a:rPr>
                                    <m:t>3</m:t>
                                  </m:r>
                                  <m:r>
                                    <a:rPr lang="en-US" i="1">
                                      <a:solidFill>
                                        <a:srgbClr val="000000"/>
                                      </a:solidFill>
                                      <a:latin typeface="Cambria Math" panose="02040503050406030204" pitchFamily="18" charset="0"/>
                                      <a:cs typeface="Times New Roman" panose="02020603050405020304" pitchFamily="18" charset="0"/>
                                    </a:rPr>
                                    <m:t>,</m:t>
                                  </m:r>
                                  <m:r>
                                    <a:rPr lang="en-US" i="1">
                                      <a:solidFill>
                                        <a:srgbClr val="000000"/>
                                      </a:solidFill>
                                      <a:latin typeface="Cambria Math" panose="02040503050406030204" pitchFamily="18" charset="0"/>
                                      <a:cs typeface="Times New Roman" panose="02020603050405020304" pitchFamily="18" charset="0"/>
                                    </a:rPr>
                                    <m:t>𝑛𝑙</m:t>
                                  </m:r>
                                </m:sub>
                              </m:sSub>
                            </m:e>
                          </m:mr>
                        </m:m>
                      </m:e>
                    </m:d>
                  </m:oMath>
                </a14:m>
                <a:endParaRPr lang="en-US" dirty="0"/>
              </a:p>
              <a:p>
                <a:pPr marL="201159" lvl="1" indent="0">
                  <a:buNone/>
                </a:pPr>
                <a:endParaRPr lang="en-US" dirty="0"/>
              </a:p>
              <a:p>
                <a:pPr lvl="1"/>
                <a:r>
                  <a:rPr lang="en-US" dirty="0"/>
                  <a:t>Constraints can be defined the same way:</a:t>
                </a:r>
              </a:p>
              <a:p>
                <a:pPr lvl="1"/>
                <a:endParaRPr lang="en-US" dirty="0"/>
              </a:p>
              <a:p>
                <a:pPr marL="201159" lvl="1" indent="0" algn="ctr">
                  <a:buNone/>
                </a:pPr>
                <a14:m>
                  <m:oMath xmlns:m="http://schemas.openxmlformats.org/officeDocument/2006/math">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2"/>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𝑆</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,1→2</m:t>
                                  </m:r>
                                </m:sub>
                                <m:sup>
                                  <m:r>
                                    <a:rPr lang="en-US" b="0" i="1" smtClean="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m:t>
                                  </m:r>
                                </m:sup>
                              </m:sSubSup>
                            </m:e>
                            <m:e>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mr>
                          <m:mr>
                            <m:e>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𝑆</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,3→2</m:t>
                                  </m:r>
                                </m:sub>
                                <m:sup>
                                  <m:r>
                                    <a:rPr lang="en-US" b="0" i="1" smtClean="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m:t>
                                  </m:r>
                                </m:sup>
                              </m:sSubSup>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e>
                              <m:r>
                                <a:rPr lang="en-US"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mr>
                          <m:mr>
                            <m:e>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acc>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oMath>
                </a14:m>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p>
              <a:p>
                <a:pPr marL="201159" lvl="1" indent="0" algn="ctr">
                  <a:buNone/>
                </a:pPr>
                <a:endPar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201159" lvl="1" indent="0" algn="ctr">
                  <a:buNone/>
                </a:pPr>
                <a14:m>
                  <m:oMathPara xmlns:m="http://schemas.openxmlformats.org/officeDocument/2006/math">
                    <m:oMathParaPr>
                      <m:jc m:val="centerGroup"/>
                    </m:oMathParaPr>
                    <m:oMath xmlns:m="http://schemas.openxmlformats.org/officeDocument/2006/math">
                      <m:r>
                        <a:rPr lang="en-US" sz="21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r>
                        <a:rPr lang="en-US" sz="210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sz="210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null</m:t>
                      </m:r>
                      <m:r>
                        <a:rPr lang="en-US" sz="210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sz="210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21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acc>
                      <m:r>
                        <a:rPr lang="en-US" sz="210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2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201159" lvl="1" indent="0" algn="ctr">
                  <a:buNone/>
                </a:pPr>
                <a:endParaRPr lang="en-US" sz="2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1"/>
                <a:r>
                  <a:rPr lang="en-US" sz="2100" dirty="0"/>
                  <a:t>And the localization matrix can spread the nonlinear elements into the right assembled modes.</a:t>
                </a:r>
              </a:p>
              <a:p>
                <a:pPr marL="201159" lvl="1" indent="0" algn="ctr">
                  <a:buNone/>
                </a:pPr>
                <a:endParaRPr lang="en-US" sz="21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201159" lvl="1" indent="0" algn="ctr">
                  <a:buNone/>
                </a:pPr>
                <a:r>
                  <a:rPr lang="en-US" sz="1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p>
                      <m:s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sz="1900"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sz="1900"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sz="1900"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sz="1900"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sz="1900" b="1"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𝟐</m:t>
                                              </m:r>
                                            </m:sub>
                                            <m:sup>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sz="1900"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mr>
                        </m:m>
                      </m:e>
                    </m:d>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sz="190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p>
                      <m:s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Sup>
                                <m:sSub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mr>
                          <m:mr>
                            <m:e>
                              <m:sSubSup>
                                <m:sSub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Sup>
                                <m:sSubSup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sz="19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sz="1900"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m:rPr>
                        <m:nor/>
                      </m:rPr>
                      <a:rPr lang="en-US" sz="1800" dirty="0"/>
                      <m:t>+</m:t>
                    </m:r>
                    <m:r>
                      <m:rPr>
                        <m:nor/>
                      </m:rPr>
                      <a:rPr lang="en-US" sz="1800" b="0" i="0" dirty="0" smtClean="0"/>
                      <m:t>  </m:t>
                    </m:r>
                    <m:sSup>
                      <m:sSupPr>
                        <m:ctrlPr>
                          <a:rPr lang="en-US" sz="1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sz="1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sz="1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sz="1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sz="180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sz="1800" i="1">
                                      <a:solidFill>
                                        <a:srgbClr val="000000"/>
                                      </a:solidFill>
                                      <a:latin typeface="Cambria Math" panose="02040503050406030204" pitchFamily="18" charset="0"/>
                                      <a:cs typeface="Times New Roman" panose="02020603050405020304" pitchFamily="18" charset="0"/>
                                    </a:rPr>
                                  </m:ctrlPr>
                                </m:sSubPr>
                                <m:e>
                                  <m:r>
                                    <a:rPr lang="en-US" sz="1800" i="1">
                                      <a:solidFill>
                                        <a:srgbClr val="000000"/>
                                      </a:solidFill>
                                      <a:latin typeface="Cambria Math" panose="02040503050406030204" pitchFamily="18" charset="0"/>
                                      <a:cs typeface="Times New Roman" panose="02020603050405020304" pitchFamily="18" charset="0"/>
                                    </a:rPr>
                                    <m:t>𝑓</m:t>
                                  </m:r>
                                </m:e>
                                <m:sub>
                                  <m:r>
                                    <a:rPr lang="en-US" sz="1800" i="1">
                                      <a:solidFill>
                                        <a:srgbClr val="000000"/>
                                      </a:solidFill>
                                      <a:latin typeface="Cambria Math" panose="02040503050406030204" pitchFamily="18" charset="0"/>
                                      <a:cs typeface="Times New Roman" panose="02020603050405020304" pitchFamily="18" charset="0"/>
                                    </a:rPr>
                                    <m:t>𝑚</m:t>
                                  </m:r>
                                  <m:r>
                                    <a:rPr lang="en-US" sz="1800" i="1">
                                      <a:solidFill>
                                        <a:srgbClr val="000000"/>
                                      </a:solidFill>
                                      <a:latin typeface="Cambria Math" panose="02040503050406030204" pitchFamily="18" charset="0"/>
                                      <a:cs typeface="Times New Roman" panose="02020603050405020304" pitchFamily="18" charset="0"/>
                                    </a:rPr>
                                    <m:t>1,</m:t>
                                  </m:r>
                                  <m:r>
                                    <a:rPr lang="en-US" sz="1800" i="1">
                                      <a:solidFill>
                                        <a:srgbClr val="000000"/>
                                      </a:solidFill>
                                      <a:latin typeface="Cambria Math" panose="02040503050406030204" pitchFamily="18" charset="0"/>
                                      <a:cs typeface="Times New Roman" panose="02020603050405020304" pitchFamily="18" charset="0"/>
                                    </a:rPr>
                                    <m:t>𝑛𝑙</m:t>
                                  </m:r>
                                </m:sub>
                              </m:sSub>
                            </m:e>
                          </m:mr>
                          <m:mr>
                            <m:e>
                              <m:sSub>
                                <m:sSubPr>
                                  <m:ctrlPr>
                                    <a:rPr lang="en-US" sz="1800" i="1">
                                      <a:solidFill>
                                        <a:srgbClr val="000000"/>
                                      </a:solidFill>
                                      <a:latin typeface="Cambria Math" panose="02040503050406030204" pitchFamily="18" charset="0"/>
                                      <a:cs typeface="Times New Roman" panose="02020603050405020304" pitchFamily="18" charset="0"/>
                                    </a:rPr>
                                  </m:ctrlPr>
                                </m:sSubPr>
                                <m:e>
                                  <m:r>
                                    <a:rPr lang="en-US" sz="1800" i="1">
                                      <a:solidFill>
                                        <a:srgbClr val="000000"/>
                                      </a:solidFill>
                                      <a:latin typeface="Cambria Math" panose="02040503050406030204" pitchFamily="18" charset="0"/>
                                      <a:cs typeface="Times New Roman" panose="02020603050405020304" pitchFamily="18" charset="0"/>
                                    </a:rPr>
                                    <m:t>𝑓</m:t>
                                  </m:r>
                                </m:e>
                                <m:sub>
                                  <m:r>
                                    <a:rPr lang="en-US" sz="1800" i="1">
                                      <a:solidFill>
                                        <a:srgbClr val="000000"/>
                                      </a:solidFill>
                                      <a:latin typeface="Cambria Math" panose="02040503050406030204" pitchFamily="18" charset="0"/>
                                      <a:cs typeface="Times New Roman" panose="02020603050405020304" pitchFamily="18" charset="0"/>
                                    </a:rPr>
                                    <m:t>𝑚</m:t>
                                  </m:r>
                                  <m:r>
                                    <a:rPr lang="en-US" sz="1800" i="1">
                                      <a:solidFill>
                                        <a:srgbClr val="000000"/>
                                      </a:solidFill>
                                      <a:latin typeface="Cambria Math" panose="02040503050406030204" pitchFamily="18" charset="0"/>
                                      <a:cs typeface="Times New Roman" panose="02020603050405020304" pitchFamily="18" charset="0"/>
                                    </a:rPr>
                                    <m:t>2,</m:t>
                                  </m:r>
                                  <m:r>
                                    <a:rPr lang="en-US" sz="1800" i="1">
                                      <a:solidFill>
                                        <a:srgbClr val="000000"/>
                                      </a:solidFill>
                                      <a:latin typeface="Cambria Math" panose="02040503050406030204" pitchFamily="18" charset="0"/>
                                      <a:cs typeface="Times New Roman" panose="02020603050405020304" pitchFamily="18" charset="0"/>
                                    </a:rPr>
                                    <m:t>𝑛𝑙</m:t>
                                  </m:r>
                                </m:sub>
                              </m:sSub>
                            </m:e>
                          </m:mr>
                          <m:mr>
                            <m:e>
                              <m:sSub>
                                <m:sSubPr>
                                  <m:ctrlPr>
                                    <a:rPr lang="en-US" sz="1800" i="1">
                                      <a:solidFill>
                                        <a:srgbClr val="000000"/>
                                      </a:solidFill>
                                      <a:latin typeface="Cambria Math" panose="02040503050406030204" pitchFamily="18" charset="0"/>
                                      <a:cs typeface="Times New Roman" panose="02020603050405020304" pitchFamily="18" charset="0"/>
                                    </a:rPr>
                                  </m:ctrlPr>
                                </m:sSubPr>
                                <m:e>
                                  <m:r>
                                    <a:rPr lang="en-US" sz="1800" i="1">
                                      <a:solidFill>
                                        <a:srgbClr val="000000"/>
                                      </a:solidFill>
                                      <a:latin typeface="Cambria Math" panose="02040503050406030204" pitchFamily="18" charset="0"/>
                                      <a:cs typeface="Times New Roman" panose="02020603050405020304" pitchFamily="18" charset="0"/>
                                    </a:rPr>
                                    <m:t>𝑓</m:t>
                                  </m:r>
                                </m:e>
                                <m:sub>
                                  <m:r>
                                    <a:rPr lang="en-US" sz="1800" i="1">
                                      <a:solidFill>
                                        <a:srgbClr val="000000"/>
                                      </a:solidFill>
                                      <a:latin typeface="Cambria Math" panose="02040503050406030204" pitchFamily="18" charset="0"/>
                                      <a:cs typeface="Times New Roman" panose="02020603050405020304" pitchFamily="18" charset="0"/>
                                    </a:rPr>
                                    <m:t>𝑚</m:t>
                                  </m:r>
                                  <m:r>
                                    <a:rPr lang="en-US" sz="1800" i="1">
                                      <a:solidFill>
                                        <a:srgbClr val="000000"/>
                                      </a:solidFill>
                                      <a:latin typeface="Cambria Math" panose="02040503050406030204" pitchFamily="18" charset="0"/>
                                      <a:cs typeface="Times New Roman" panose="02020603050405020304" pitchFamily="18" charset="0"/>
                                    </a:rPr>
                                    <m:t>3,</m:t>
                                  </m:r>
                                  <m:r>
                                    <a:rPr lang="en-US" sz="1800" i="1">
                                      <a:solidFill>
                                        <a:srgbClr val="000000"/>
                                      </a:solidFill>
                                      <a:latin typeface="Cambria Math" panose="02040503050406030204" pitchFamily="18" charset="0"/>
                                      <a:cs typeface="Times New Roman" panose="02020603050405020304" pitchFamily="18" charset="0"/>
                                    </a:rPr>
                                    <m:t>𝑛𝑙</m:t>
                                  </m:r>
                                </m:sub>
                              </m:sSub>
                            </m:e>
                          </m:mr>
                        </m:m>
                      </m:e>
                    </m:d>
                  </m:oMath>
                </a14:m>
                <a:endParaRPr lang="en-US" dirty="0"/>
              </a:p>
            </p:txBody>
          </p:sp>
        </mc:Choice>
        <mc:Fallback xmlns="">
          <p:sp>
            <p:nvSpPr>
              <p:cNvPr id="7" name="Content Placeholder 2">
                <a:extLst>
                  <a:ext uri="{FF2B5EF4-FFF2-40B4-BE49-F238E27FC236}">
                    <a16:creationId xmlns:a16="http://schemas.microsoft.com/office/drawing/2014/main" id="{D2E1D076-FD1B-4DE3-8009-8C706F69A5AA}"/>
                  </a:ext>
                </a:extLst>
              </p:cNvPr>
              <p:cNvSpPr>
                <a:spLocks noGrp="1" noRot="1" noChangeAspect="1" noMove="1" noResize="1" noEditPoints="1" noAdjustHandles="1" noChangeArrowheads="1" noChangeShapeType="1" noTextEdit="1"/>
              </p:cNvSpPr>
              <p:nvPr>
                <p:ph type="body" sz="quarter" idx="10"/>
              </p:nvPr>
            </p:nvSpPr>
            <p:spPr>
              <a:xfrm>
                <a:off x="347313" y="902875"/>
                <a:ext cx="10886680" cy="5708237"/>
              </a:xfrm>
              <a:blipFill>
                <a:blip r:embed="rId3"/>
                <a:stretch>
                  <a:fillRect t="-1708"/>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F181852-6367-4896-A1E7-D94884ED4782}"/>
              </a:ext>
            </a:extLst>
          </p:cNvPr>
          <p:cNvSpPr/>
          <p:nvPr/>
        </p:nvSpPr>
        <p:spPr>
          <a:xfrm>
            <a:off x="8954475" y="1372800"/>
            <a:ext cx="967039" cy="1181100"/>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4068C97-B914-416B-A91C-B30F2DC494E4}"/>
              </a:ext>
            </a:extLst>
          </p:cNvPr>
          <p:cNvSpPr/>
          <p:nvPr/>
        </p:nvSpPr>
        <p:spPr>
          <a:xfrm>
            <a:off x="9308091" y="5200851"/>
            <a:ext cx="1226846" cy="1009650"/>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26F9B5B-5463-43DB-8B4B-9C0FAC4F2283}"/>
              </a:ext>
            </a:extLst>
          </p:cNvPr>
          <p:cNvSpPr txBox="1"/>
          <p:nvPr/>
        </p:nvSpPr>
        <p:spPr>
          <a:xfrm>
            <a:off x="9618696" y="27028"/>
            <a:ext cx="2475345" cy="830997"/>
          </a:xfrm>
          <a:prstGeom prst="rect">
            <a:avLst/>
          </a:prstGeom>
          <a:noFill/>
        </p:spPr>
        <p:txBody>
          <a:bodyPr wrap="square" rtlCol="0">
            <a:spAutoFit/>
          </a:bodyPr>
          <a:lstStyle/>
          <a:p>
            <a:r>
              <a:rPr lang="en-US" sz="1600" dirty="0">
                <a:latin typeface="+mj-lt"/>
              </a:rPr>
              <a:t>1: Frame, Plate &amp; Thin-Wing</a:t>
            </a:r>
          </a:p>
          <a:p>
            <a:r>
              <a:rPr lang="en-US" sz="1600" dirty="0">
                <a:latin typeface="+mj-lt"/>
              </a:rPr>
              <a:t>2: Plate &amp; Thin-Wing</a:t>
            </a:r>
          </a:p>
          <a:p>
            <a:r>
              <a:rPr lang="en-US" sz="1600" dirty="0">
                <a:latin typeface="+mj-lt"/>
              </a:rPr>
              <a:t>3: Plate &amp; Thick-Wing</a:t>
            </a:r>
          </a:p>
        </p:txBody>
      </p:sp>
    </p:spTree>
    <p:extLst>
      <p:ext uri="{BB962C8B-B14F-4D97-AF65-F5344CB8AC3E}">
        <p14:creationId xmlns:p14="http://schemas.microsoft.com/office/powerpoint/2010/main" val="3297390894"/>
      </p:ext>
    </p:extLst>
  </p:cSld>
  <p:clrMapOvr>
    <a:masterClrMapping/>
  </p:clrMapOvr>
  <mc:AlternateContent xmlns:mc="http://schemas.openxmlformats.org/markup-compatibility/2006" xmlns:p14="http://schemas.microsoft.com/office/powerpoint/2010/main">
    <mc:Choice Requires="p14">
      <p:transition spd="med" p14:dur="700" advTm="53478">
        <p:fade/>
      </p:transition>
    </mc:Choice>
    <mc:Fallback xmlns="">
      <p:transition spd="med" advTm="534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12" end="1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3B69C5F-DC7B-4639-9148-59474F946F95}"/>
              </a:ext>
            </a:extLst>
          </p:cNvPr>
          <p:cNvPicPr>
            <a:picLocks noChangeAspect="1"/>
          </p:cNvPicPr>
          <p:nvPr/>
        </p:nvPicPr>
        <p:blipFill>
          <a:blip r:embed="rId3"/>
          <a:stretch>
            <a:fillRect/>
          </a:stretch>
        </p:blipFill>
        <p:spPr>
          <a:xfrm>
            <a:off x="428040" y="1667818"/>
            <a:ext cx="11430000" cy="5029200"/>
          </a:xfrm>
          <a:prstGeom prst="rect">
            <a:avLst/>
          </a:prstGeom>
        </p:spPr>
      </p:pic>
      <p:sp>
        <p:nvSpPr>
          <p:cNvPr id="2" name="Title 1">
            <a:extLst>
              <a:ext uri="{FF2B5EF4-FFF2-40B4-BE49-F238E27FC236}">
                <a16:creationId xmlns:a16="http://schemas.microsoft.com/office/drawing/2014/main" id="{2CC56749-DDA7-464D-9EAC-096F5AD017FB}"/>
              </a:ext>
            </a:extLst>
          </p:cNvPr>
          <p:cNvSpPr>
            <a:spLocks noGrp="1"/>
          </p:cNvSpPr>
          <p:nvPr>
            <p:ph type="title"/>
          </p:nvPr>
        </p:nvSpPr>
        <p:spPr/>
        <p:txBody>
          <a:bodyPr/>
          <a:lstStyle/>
          <a:p>
            <a:r>
              <a:rPr lang="en-US" dirty="0">
                <a:latin typeface="Gill Sans MT"/>
              </a:rPr>
              <a:t>Nonlinear Substructuring Results</a:t>
            </a:r>
            <a:endParaRPr lang="en-US" dirty="0"/>
          </a:p>
        </p:txBody>
      </p:sp>
      <p:sp>
        <p:nvSpPr>
          <p:cNvPr id="3" name="Slide Number Placeholder 2">
            <a:extLst>
              <a:ext uri="{FF2B5EF4-FFF2-40B4-BE49-F238E27FC236}">
                <a16:creationId xmlns:a16="http://schemas.microsoft.com/office/drawing/2014/main" id="{40C10BEC-5A80-4A8B-8A00-B49E75442CFA}"/>
              </a:ext>
            </a:extLst>
          </p:cNvPr>
          <p:cNvSpPr>
            <a:spLocks noGrp="1"/>
          </p:cNvSpPr>
          <p:nvPr>
            <p:ph type="sldNum" sz="quarter" idx="4"/>
          </p:nvPr>
        </p:nvSpPr>
        <p:spPr/>
        <p:txBody>
          <a:bodyPr/>
          <a:lstStyle/>
          <a:p>
            <a:fld id="{4FAB73BC-B049-4115-A692-8D63A059BFB8}" type="slidenum">
              <a:rPr lang="en-US" smtClean="0"/>
              <a:pPr/>
              <a:t>16</a:t>
            </a:fld>
            <a:endParaRPr lang="en-US" dirty="0"/>
          </a:p>
        </p:txBody>
      </p:sp>
      <p:sp>
        <p:nvSpPr>
          <p:cNvPr id="4" name="Text Placeholder 3">
            <a:extLst>
              <a:ext uri="{FF2B5EF4-FFF2-40B4-BE49-F238E27FC236}">
                <a16:creationId xmlns:a16="http://schemas.microsoft.com/office/drawing/2014/main" id="{E4FAC568-DA16-45C6-9A4B-15403BA711CC}"/>
              </a:ext>
            </a:extLst>
          </p:cNvPr>
          <p:cNvSpPr>
            <a:spLocks noGrp="1"/>
          </p:cNvSpPr>
          <p:nvPr>
            <p:ph type="body" sz="quarter" idx="10"/>
          </p:nvPr>
        </p:nvSpPr>
        <p:spPr>
          <a:xfrm>
            <a:off x="720648" y="940389"/>
            <a:ext cx="10844784" cy="527376"/>
          </a:xfrm>
        </p:spPr>
        <p:txBody>
          <a:bodyPr/>
          <a:lstStyle/>
          <a:p>
            <a:r>
              <a:rPr lang="en-US" dirty="0"/>
              <a:t>Simulate response of linear + nonlinear substructured model to high level impact</a:t>
            </a:r>
          </a:p>
        </p:txBody>
      </p:sp>
      <p:pic>
        <p:nvPicPr>
          <p:cNvPr id="7" name="Picture 6">
            <a:extLst>
              <a:ext uri="{FF2B5EF4-FFF2-40B4-BE49-F238E27FC236}">
                <a16:creationId xmlns:a16="http://schemas.microsoft.com/office/drawing/2014/main" id="{02073C4A-7BBA-44AE-8024-97624A782DEB}"/>
              </a:ext>
            </a:extLst>
          </p:cNvPr>
          <p:cNvPicPr>
            <a:picLocks noChangeAspect="1"/>
          </p:cNvPicPr>
          <p:nvPr/>
        </p:nvPicPr>
        <p:blipFill>
          <a:blip r:embed="rId4"/>
          <a:stretch>
            <a:fillRect/>
          </a:stretch>
        </p:blipFill>
        <p:spPr>
          <a:xfrm>
            <a:off x="2294995" y="1267712"/>
            <a:ext cx="3801005" cy="400106"/>
          </a:xfrm>
          <a:prstGeom prst="rect">
            <a:avLst/>
          </a:prstGeom>
        </p:spPr>
      </p:pic>
      <p:pic>
        <p:nvPicPr>
          <p:cNvPr id="9" name="Picture 8">
            <a:extLst>
              <a:ext uri="{FF2B5EF4-FFF2-40B4-BE49-F238E27FC236}">
                <a16:creationId xmlns:a16="http://schemas.microsoft.com/office/drawing/2014/main" id="{39A6A125-AF86-46F7-A751-6E689CC32757}"/>
              </a:ext>
            </a:extLst>
          </p:cNvPr>
          <p:cNvPicPr>
            <a:picLocks noChangeAspect="1"/>
          </p:cNvPicPr>
          <p:nvPr/>
        </p:nvPicPr>
        <p:blipFill rotWithShape="1">
          <a:blip r:embed="rId5">
            <a:extLst>
              <a:ext uri="{28A0092B-C50C-407E-A947-70E740481C1C}">
                <a14:useLocalDpi xmlns:a14="http://schemas.microsoft.com/office/drawing/2010/main"/>
              </a:ext>
            </a:extLst>
          </a:blip>
          <a:srcRect l="12592" t="7368" r="9261" b="10292"/>
          <a:stretch/>
        </p:blipFill>
        <p:spPr>
          <a:xfrm>
            <a:off x="1867300" y="2038350"/>
            <a:ext cx="8932245" cy="4141069"/>
          </a:xfrm>
          <a:prstGeom prst="rect">
            <a:avLst/>
          </a:prstGeom>
        </p:spPr>
      </p:pic>
    </p:spTree>
    <p:extLst>
      <p:ext uri="{BB962C8B-B14F-4D97-AF65-F5344CB8AC3E}">
        <p14:creationId xmlns:p14="http://schemas.microsoft.com/office/powerpoint/2010/main" val="1893286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56749-DDA7-464D-9EAC-096F5AD017FB}"/>
              </a:ext>
            </a:extLst>
          </p:cNvPr>
          <p:cNvSpPr>
            <a:spLocks noGrp="1"/>
          </p:cNvSpPr>
          <p:nvPr>
            <p:ph type="title"/>
          </p:nvPr>
        </p:nvSpPr>
        <p:spPr/>
        <p:txBody>
          <a:bodyPr/>
          <a:lstStyle/>
          <a:p>
            <a:r>
              <a:rPr lang="en-US" dirty="0">
                <a:latin typeface="Gill Sans MT"/>
              </a:rPr>
              <a:t>Nonlinear Substructuring Results</a:t>
            </a:r>
            <a:endParaRPr lang="en-US" dirty="0"/>
          </a:p>
        </p:txBody>
      </p:sp>
      <p:sp>
        <p:nvSpPr>
          <p:cNvPr id="3" name="Slide Number Placeholder 2">
            <a:extLst>
              <a:ext uri="{FF2B5EF4-FFF2-40B4-BE49-F238E27FC236}">
                <a16:creationId xmlns:a16="http://schemas.microsoft.com/office/drawing/2014/main" id="{40C10BEC-5A80-4A8B-8A00-B49E75442CFA}"/>
              </a:ext>
            </a:extLst>
          </p:cNvPr>
          <p:cNvSpPr>
            <a:spLocks noGrp="1"/>
          </p:cNvSpPr>
          <p:nvPr>
            <p:ph type="sldNum" sz="quarter" idx="4"/>
          </p:nvPr>
        </p:nvSpPr>
        <p:spPr/>
        <p:txBody>
          <a:bodyPr/>
          <a:lstStyle/>
          <a:p>
            <a:fld id="{4FAB73BC-B049-4115-A692-8D63A059BFB8}" type="slidenum">
              <a:rPr lang="en-US" smtClean="0"/>
              <a:pPr/>
              <a:t>17</a:t>
            </a:fld>
            <a:endParaRPr lang="en-US" dirty="0"/>
          </a:p>
        </p:txBody>
      </p:sp>
      <p:sp>
        <p:nvSpPr>
          <p:cNvPr id="4" name="Text Placeholder 3">
            <a:extLst>
              <a:ext uri="{FF2B5EF4-FFF2-40B4-BE49-F238E27FC236}">
                <a16:creationId xmlns:a16="http://schemas.microsoft.com/office/drawing/2014/main" id="{E4FAC568-DA16-45C6-9A4B-15403BA711CC}"/>
              </a:ext>
            </a:extLst>
          </p:cNvPr>
          <p:cNvSpPr>
            <a:spLocks noGrp="1"/>
          </p:cNvSpPr>
          <p:nvPr>
            <p:ph type="body" sz="quarter" idx="10"/>
          </p:nvPr>
        </p:nvSpPr>
        <p:spPr>
          <a:xfrm>
            <a:off x="720648" y="940389"/>
            <a:ext cx="10844784" cy="527376"/>
          </a:xfrm>
        </p:spPr>
        <p:txBody>
          <a:bodyPr/>
          <a:lstStyle/>
          <a:p>
            <a:r>
              <a:rPr lang="en-US" dirty="0"/>
              <a:t>Simulate response of linear + nonlinear substructured model to high level impact</a:t>
            </a:r>
          </a:p>
        </p:txBody>
      </p:sp>
      <p:pic>
        <p:nvPicPr>
          <p:cNvPr id="7" name="Picture 6">
            <a:extLst>
              <a:ext uri="{FF2B5EF4-FFF2-40B4-BE49-F238E27FC236}">
                <a16:creationId xmlns:a16="http://schemas.microsoft.com/office/drawing/2014/main" id="{02073C4A-7BBA-44AE-8024-97624A782DEB}"/>
              </a:ext>
            </a:extLst>
          </p:cNvPr>
          <p:cNvPicPr>
            <a:picLocks noChangeAspect="1"/>
          </p:cNvPicPr>
          <p:nvPr/>
        </p:nvPicPr>
        <p:blipFill>
          <a:blip r:embed="rId3"/>
          <a:stretch>
            <a:fillRect/>
          </a:stretch>
        </p:blipFill>
        <p:spPr>
          <a:xfrm>
            <a:off x="2294995" y="1267712"/>
            <a:ext cx="3801005" cy="400106"/>
          </a:xfrm>
          <a:prstGeom prst="rect">
            <a:avLst/>
          </a:prstGeom>
        </p:spPr>
      </p:pic>
      <p:pic>
        <p:nvPicPr>
          <p:cNvPr id="6" name="Picture 5">
            <a:extLst>
              <a:ext uri="{FF2B5EF4-FFF2-40B4-BE49-F238E27FC236}">
                <a16:creationId xmlns:a16="http://schemas.microsoft.com/office/drawing/2014/main" id="{3D6A9DA8-FC15-43D7-80A4-8C9F92B757A2}"/>
              </a:ext>
            </a:extLst>
          </p:cNvPr>
          <p:cNvPicPr>
            <a:picLocks noChangeAspect="1"/>
          </p:cNvPicPr>
          <p:nvPr/>
        </p:nvPicPr>
        <p:blipFill>
          <a:blip r:embed="rId4"/>
          <a:stretch>
            <a:fillRect/>
          </a:stretch>
        </p:blipFill>
        <p:spPr>
          <a:xfrm>
            <a:off x="381000" y="1858137"/>
            <a:ext cx="11430000" cy="4752975"/>
          </a:xfrm>
          <a:prstGeom prst="rect">
            <a:avLst/>
          </a:prstGeom>
        </p:spPr>
      </p:pic>
    </p:spTree>
    <p:extLst>
      <p:ext uri="{BB962C8B-B14F-4D97-AF65-F5344CB8AC3E}">
        <p14:creationId xmlns:p14="http://schemas.microsoft.com/office/powerpoint/2010/main" val="1439048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7E6BE-4805-4D7A-A77F-1E9606F4BFB0}"/>
              </a:ext>
            </a:extLst>
          </p:cNvPr>
          <p:cNvSpPr>
            <a:spLocks noGrp="1"/>
          </p:cNvSpPr>
          <p:nvPr>
            <p:ph type="title"/>
          </p:nvPr>
        </p:nvSpPr>
        <p:spPr/>
        <p:txBody>
          <a:bodyPr/>
          <a:lstStyle/>
          <a:p>
            <a:r>
              <a:rPr lang="en-US" dirty="0">
                <a:latin typeface="Gill Sans MT"/>
              </a:rPr>
              <a:t>Nonlinear Experimental Results</a:t>
            </a:r>
            <a:endParaRPr lang="en-US" dirty="0"/>
          </a:p>
        </p:txBody>
      </p:sp>
      <p:sp>
        <p:nvSpPr>
          <p:cNvPr id="3" name="Slide Number Placeholder 2">
            <a:extLst>
              <a:ext uri="{FF2B5EF4-FFF2-40B4-BE49-F238E27FC236}">
                <a16:creationId xmlns:a16="http://schemas.microsoft.com/office/drawing/2014/main" id="{049B284A-3CE4-4D9E-9FC5-AB560092B696}"/>
              </a:ext>
            </a:extLst>
          </p:cNvPr>
          <p:cNvSpPr>
            <a:spLocks noGrp="1"/>
          </p:cNvSpPr>
          <p:nvPr>
            <p:ph type="sldNum" sz="quarter" idx="4"/>
          </p:nvPr>
        </p:nvSpPr>
        <p:spPr/>
        <p:txBody>
          <a:bodyPr/>
          <a:lstStyle/>
          <a:p>
            <a:fld id="{4FAB73BC-B049-4115-A692-8D63A059BFB8}" type="slidenum">
              <a:rPr lang="en-US" smtClean="0"/>
              <a:pPr/>
              <a:t>18</a:t>
            </a:fld>
            <a:endParaRPr lang="en-US" dirty="0"/>
          </a:p>
        </p:txBody>
      </p:sp>
      <p:sp>
        <p:nvSpPr>
          <p:cNvPr id="4" name="Text Placeholder 3">
            <a:extLst>
              <a:ext uri="{FF2B5EF4-FFF2-40B4-BE49-F238E27FC236}">
                <a16:creationId xmlns:a16="http://schemas.microsoft.com/office/drawing/2014/main" id="{413AAF29-25B1-4EB7-822C-6DBB2501AD30}"/>
              </a:ext>
            </a:extLst>
          </p:cNvPr>
          <p:cNvSpPr>
            <a:spLocks noGrp="1"/>
          </p:cNvSpPr>
          <p:nvPr>
            <p:ph type="body" sz="quarter" idx="10"/>
          </p:nvPr>
        </p:nvSpPr>
        <p:spPr>
          <a:xfrm>
            <a:off x="720648" y="963805"/>
            <a:ext cx="10844784" cy="409086"/>
          </a:xfrm>
        </p:spPr>
        <p:txBody>
          <a:bodyPr/>
          <a:lstStyle/>
          <a:p>
            <a:r>
              <a:rPr lang="en-US" dirty="0">
                <a:latin typeface="Garamond"/>
              </a:rPr>
              <a:t>Rerun the low level hammer strike to ensure our nonlinear modal model doesn’t impact the results.</a:t>
            </a:r>
            <a:endParaRPr lang="en-US" baseline="-25000" dirty="0"/>
          </a:p>
        </p:txBody>
      </p:sp>
      <p:pic>
        <p:nvPicPr>
          <p:cNvPr id="5" name="Picture 4">
            <a:extLst>
              <a:ext uri="{FF2B5EF4-FFF2-40B4-BE49-F238E27FC236}">
                <a16:creationId xmlns:a16="http://schemas.microsoft.com/office/drawing/2014/main" id="{D98559F2-9631-4B4C-9840-FBA7F87C26DF}"/>
              </a:ext>
            </a:extLst>
          </p:cNvPr>
          <p:cNvPicPr>
            <a:picLocks noChangeAspect="1"/>
          </p:cNvPicPr>
          <p:nvPr/>
        </p:nvPicPr>
        <p:blipFill>
          <a:blip r:embed="rId3"/>
          <a:stretch>
            <a:fillRect/>
          </a:stretch>
        </p:blipFill>
        <p:spPr>
          <a:xfrm>
            <a:off x="1765480" y="1364451"/>
            <a:ext cx="4645222" cy="488971"/>
          </a:xfrm>
          <a:prstGeom prst="rect">
            <a:avLst/>
          </a:prstGeom>
        </p:spPr>
      </p:pic>
      <p:pic>
        <p:nvPicPr>
          <p:cNvPr id="7" name="Picture 6">
            <a:extLst>
              <a:ext uri="{FF2B5EF4-FFF2-40B4-BE49-F238E27FC236}">
                <a16:creationId xmlns:a16="http://schemas.microsoft.com/office/drawing/2014/main" id="{3BD3E7CC-DE73-43BB-8BAD-811AD4FAD1FD}"/>
              </a:ext>
            </a:extLst>
          </p:cNvPr>
          <p:cNvPicPr>
            <a:picLocks noChangeAspect="1"/>
          </p:cNvPicPr>
          <p:nvPr/>
        </p:nvPicPr>
        <p:blipFill>
          <a:blip r:embed="rId4"/>
          <a:stretch>
            <a:fillRect/>
          </a:stretch>
        </p:blipFill>
        <p:spPr>
          <a:xfrm>
            <a:off x="275649" y="1920875"/>
            <a:ext cx="5486400" cy="4572000"/>
          </a:xfrm>
          <a:prstGeom prst="rect">
            <a:avLst/>
          </a:prstGeom>
        </p:spPr>
      </p:pic>
      <p:pic>
        <p:nvPicPr>
          <p:cNvPr id="9" name="Picture 8">
            <a:extLst>
              <a:ext uri="{FF2B5EF4-FFF2-40B4-BE49-F238E27FC236}">
                <a16:creationId xmlns:a16="http://schemas.microsoft.com/office/drawing/2014/main" id="{C0E7B447-7E04-49CD-A625-0ABF571130E1}"/>
              </a:ext>
            </a:extLst>
          </p:cNvPr>
          <p:cNvPicPr>
            <a:picLocks noChangeAspect="1"/>
          </p:cNvPicPr>
          <p:nvPr/>
        </p:nvPicPr>
        <p:blipFill>
          <a:blip r:embed="rId5"/>
          <a:stretch>
            <a:fillRect/>
          </a:stretch>
        </p:blipFill>
        <p:spPr>
          <a:xfrm>
            <a:off x="5289347" y="1920875"/>
            <a:ext cx="6858000" cy="4572000"/>
          </a:xfrm>
          <a:prstGeom prst="rect">
            <a:avLst/>
          </a:prstGeom>
        </p:spPr>
      </p:pic>
    </p:spTree>
    <p:extLst>
      <p:ext uri="{BB962C8B-B14F-4D97-AF65-F5344CB8AC3E}">
        <p14:creationId xmlns:p14="http://schemas.microsoft.com/office/powerpoint/2010/main" val="324717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Conclusions &amp; Future Work</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19</a:t>
            </a:fld>
            <a:endParaRPr lang="en-US" dirty="0"/>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4" y="941831"/>
            <a:ext cx="4899389" cy="5669281"/>
          </a:xfrm>
        </p:spPr>
        <p:txBody>
          <a:bodyPr>
            <a:normAutofit/>
          </a:bodyPr>
          <a:lstStyle/>
          <a:p>
            <a:pPr lvl="1"/>
            <a:r>
              <a:rPr lang="en-US" dirty="0"/>
              <a:t>Dynamic Substructuring of the Aluminum Benchmark structure completed with nonlinear identification.</a:t>
            </a:r>
          </a:p>
          <a:p>
            <a:pPr lvl="1"/>
            <a:r>
              <a:rPr lang="en-US" dirty="0"/>
              <a:t>Mostly slight damping nonlinearity in Frame-Plate-Wing assembly using no washers with 4-corner bolt pattern except in target mode.</a:t>
            </a:r>
          </a:p>
          <a:p>
            <a:pPr lvl="1"/>
            <a:r>
              <a:rPr lang="en-US" dirty="0"/>
              <a:t>Substructuring is possible using CMS even into higher frequency range than 2022 (improved from 500 Hz to 900 Hz).</a:t>
            </a:r>
          </a:p>
          <a:p>
            <a:pPr lvl="1"/>
            <a:r>
              <a:rPr lang="en-US" dirty="0"/>
              <a:t>Future studies include:</a:t>
            </a:r>
          </a:p>
          <a:p>
            <a:pPr lvl="2"/>
            <a:r>
              <a:rPr lang="en-US" dirty="0"/>
              <a:t>14 vs 4 bolt-pattern</a:t>
            </a:r>
          </a:p>
          <a:p>
            <a:pPr lvl="2"/>
            <a:r>
              <a:rPr lang="en-US" dirty="0"/>
              <a:t>Washers vs no washers</a:t>
            </a:r>
          </a:p>
          <a:p>
            <a:pPr lvl="2"/>
            <a:r>
              <a:rPr lang="en-US" dirty="0"/>
              <a:t>Inserts vs Machined holes</a:t>
            </a:r>
          </a:p>
          <a:p>
            <a:pPr lvl="2"/>
            <a:r>
              <a:rPr lang="en-US" dirty="0"/>
              <a:t>Swept Wing study with payload</a:t>
            </a:r>
          </a:p>
          <a:p>
            <a:pPr marL="201159" lvl="1" indent="0">
              <a:buNone/>
            </a:pPr>
            <a:endParaRPr lang="en-US" dirty="0"/>
          </a:p>
          <a:p>
            <a:pPr lvl="1"/>
            <a:r>
              <a:rPr lang="en-US" dirty="0"/>
              <a:t>Questions?</a:t>
            </a:r>
          </a:p>
        </p:txBody>
      </p:sp>
      <p:pic>
        <p:nvPicPr>
          <p:cNvPr id="6" name="Picture 5">
            <a:extLst>
              <a:ext uri="{FF2B5EF4-FFF2-40B4-BE49-F238E27FC236}">
                <a16:creationId xmlns:a16="http://schemas.microsoft.com/office/drawing/2014/main" id="{2D69ACA9-D7FD-4644-8781-55C9D076A18C}"/>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65885" y="976733"/>
            <a:ext cx="6539379" cy="4904534"/>
          </a:xfrm>
          <a:prstGeom prst="rect">
            <a:avLst/>
          </a:prstGeom>
        </p:spPr>
      </p:pic>
    </p:spTree>
    <p:extLst>
      <p:ext uri="{BB962C8B-B14F-4D97-AF65-F5344CB8AC3E}">
        <p14:creationId xmlns:p14="http://schemas.microsoft.com/office/powerpoint/2010/main" val="784192023"/>
      </p:ext>
    </p:extLst>
  </p:cSld>
  <p:clrMapOvr>
    <a:masterClrMapping/>
  </p:clrMapOvr>
  <mc:AlternateContent xmlns:mc="http://schemas.openxmlformats.org/markup-compatibility/2006" xmlns:p14="http://schemas.microsoft.com/office/powerpoint/2010/main">
    <mc:Choice Requires="p14">
      <p:transition spd="med" p14:dur="700" advTm="151078">
        <p:fade/>
      </p:transition>
    </mc:Choice>
    <mc:Fallback xmlns="">
      <p:transition spd="med" advTm="151078">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1AF90-9985-450C-871B-E1FCBA3A588D}"/>
              </a:ext>
            </a:extLst>
          </p:cNvPr>
          <p:cNvSpPr>
            <a:spLocks noGrp="1"/>
          </p:cNvSpPr>
          <p:nvPr>
            <p:ph type="title"/>
          </p:nvPr>
        </p:nvSpPr>
        <p:spPr/>
        <p:txBody>
          <a:bodyPr/>
          <a:lstStyle/>
          <a:p>
            <a:r>
              <a:rPr lang="en-US" dirty="0"/>
              <a:t>The Substructuring Round-Robin</a:t>
            </a:r>
          </a:p>
        </p:txBody>
      </p:sp>
      <p:sp>
        <p:nvSpPr>
          <p:cNvPr id="4" name="Slide Number Placeholder 3">
            <a:extLst>
              <a:ext uri="{FF2B5EF4-FFF2-40B4-BE49-F238E27FC236}">
                <a16:creationId xmlns:a16="http://schemas.microsoft.com/office/drawing/2014/main" id="{68A6650F-28A9-49B8-98F1-F5BA4723F74C}"/>
              </a:ext>
            </a:extLst>
          </p:cNvPr>
          <p:cNvSpPr>
            <a:spLocks noGrp="1"/>
          </p:cNvSpPr>
          <p:nvPr>
            <p:ph type="sldNum" sz="quarter" idx="4"/>
          </p:nvPr>
        </p:nvSpPr>
        <p:spPr/>
        <p:txBody>
          <a:bodyPr/>
          <a:lstStyle/>
          <a:p>
            <a:fld id="{6113E31D-E2AB-40D1-8B51-AFA5AFEF393A}" type="slidenum">
              <a:rPr lang="en-US" smtClean="0"/>
              <a:t>2</a:t>
            </a:fld>
            <a:endParaRPr lang="en-US" dirty="0"/>
          </a:p>
        </p:txBody>
      </p:sp>
      <p:sp>
        <p:nvSpPr>
          <p:cNvPr id="3" name="Content Placeholder 2">
            <a:extLst>
              <a:ext uri="{FF2B5EF4-FFF2-40B4-BE49-F238E27FC236}">
                <a16:creationId xmlns:a16="http://schemas.microsoft.com/office/drawing/2014/main" id="{9AAFC752-158A-4E4C-9408-3AA810B98094}"/>
              </a:ext>
            </a:extLst>
          </p:cNvPr>
          <p:cNvSpPr>
            <a:spLocks noGrp="1"/>
          </p:cNvSpPr>
          <p:nvPr>
            <p:ph type="body" sz="quarter" idx="10"/>
          </p:nvPr>
        </p:nvSpPr>
        <p:spPr>
          <a:xfrm>
            <a:off x="413516" y="1021112"/>
            <a:ext cx="7466652" cy="5590000"/>
          </a:xfrm>
        </p:spPr>
        <p:txBody>
          <a:bodyPr>
            <a:normAutofit lnSpcReduction="10000"/>
          </a:bodyPr>
          <a:lstStyle/>
          <a:p>
            <a:r>
              <a:rPr lang="en-US" dirty="0"/>
              <a:t>The substructuring community has a rich history which shares its roots with model reduction and structural modification.</a:t>
            </a:r>
          </a:p>
          <a:p>
            <a:r>
              <a:rPr lang="en-US" dirty="0"/>
              <a:t>This work uses the technical division’s round robin structure – the four unit frame and wing assembly.</a:t>
            </a:r>
          </a:p>
          <a:p>
            <a:r>
              <a:rPr lang="en-US" dirty="0"/>
              <a:t>Researchers can sign up with the technical division team to get involved or sign up for hardware.</a:t>
            </a:r>
          </a:p>
          <a:p>
            <a:pPr lvl="2"/>
            <a:r>
              <a:rPr lang="en-US" dirty="0"/>
              <a:t>Hardware of the frame, rectangular thin wing, rectangular thick wings, and necessary fasteners</a:t>
            </a:r>
          </a:p>
          <a:p>
            <a:pPr lvl="2"/>
            <a:r>
              <a:rPr lang="en-US" dirty="0"/>
              <a:t>Assembly Procedure</a:t>
            </a:r>
          </a:p>
          <a:p>
            <a:pPr lvl="2"/>
            <a:r>
              <a:rPr lang="en-US" dirty="0"/>
              <a:t>Solid Models of the Wings</a:t>
            </a:r>
          </a:p>
          <a:p>
            <a:pPr lvl="1"/>
            <a:r>
              <a:rPr lang="en-US" dirty="0"/>
              <a:t>Researchers can demonstrate their substructuring techniques using the rectangular wing hardware, predicting the change from a thin to thick wing (a previous presentation today explored a swept wing configuration option).</a:t>
            </a:r>
          </a:p>
          <a:p>
            <a:r>
              <a:rPr lang="en-US" dirty="0"/>
              <a:t>For more info contact: </a:t>
            </a:r>
          </a:p>
          <a:p>
            <a:pPr lvl="1"/>
            <a:r>
              <a:rPr lang="en-US" dirty="0"/>
              <a:t>Dan Roettgen: </a:t>
            </a:r>
            <a:r>
              <a:rPr lang="en-US" dirty="0">
                <a:hlinkClick r:id="rId3"/>
              </a:rPr>
              <a:t>drroett@sandia.gov</a:t>
            </a:r>
            <a:endParaRPr lang="en-US" dirty="0"/>
          </a:p>
          <a:p>
            <a:pPr lvl="1"/>
            <a:r>
              <a:rPr lang="en-US" dirty="0"/>
              <a:t>Ben Moldenhauer: </a:t>
            </a:r>
            <a:r>
              <a:rPr lang="en-US" dirty="0">
                <a:hlinkClick r:id="rId4"/>
              </a:rPr>
              <a:t>bmolden@sandia.gov</a:t>
            </a:r>
            <a:endParaRPr lang="en-US" dirty="0"/>
          </a:p>
          <a:p>
            <a:pPr lvl="1"/>
            <a:r>
              <a:rPr lang="en-US" dirty="0"/>
              <a:t>Andreas Linderholt: </a:t>
            </a:r>
            <a:r>
              <a:rPr lang="en-US" dirty="0">
                <a:hlinkClick r:id="rId5"/>
              </a:rPr>
              <a:t>andreas.linderholt@lnu.se</a:t>
            </a:r>
            <a:endParaRPr lang="en-US" dirty="0"/>
          </a:p>
        </p:txBody>
      </p:sp>
      <p:pic>
        <p:nvPicPr>
          <p:cNvPr id="6" name="Picture 5">
            <a:extLst>
              <a:ext uri="{FF2B5EF4-FFF2-40B4-BE49-F238E27FC236}">
                <a16:creationId xmlns:a16="http://schemas.microsoft.com/office/drawing/2014/main" id="{D82C355C-FE70-4D93-8E5B-F040CFA8870F}"/>
              </a:ext>
            </a:extLst>
          </p:cNvPr>
          <p:cNvPicPr>
            <a:picLocks noChangeAspect="1"/>
          </p:cNvPicPr>
          <p:nvPr/>
        </p:nvPicPr>
        <p:blipFill>
          <a:blip r:embed="rId6"/>
          <a:stretch>
            <a:fillRect/>
          </a:stretch>
        </p:blipFill>
        <p:spPr>
          <a:xfrm>
            <a:off x="8045159" y="1235224"/>
            <a:ext cx="3799529" cy="4387551"/>
          </a:xfrm>
          <a:prstGeom prst="rect">
            <a:avLst/>
          </a:prstGeom>
          <a:ln>
            <a:solidFill>
              <a:schemeClr val="tx2"/>
            </a:solidFill>
          </a:ln>
        </p:spPr>
      </p:pic>
    </p:spTree>
    <p:extLst>
      <p:ext uri="{BB962C8B-B14F-4D97-AF65-F5344CB8AC3E}">
        <p14:creationId xmlns:p14="http://schemas.microsoft.com/office/powerpoint/2010/main" val="3289753809"/>
      </p:ext>
    </p:extLst>
  </p:cSld>
  <p:clrMapOvr>
    <a:masterClrMapping/>
  </p:clrMapOvr>
  <mc:AlternateContent xmlns:mc="http://schemas.openxmlformats.org/markup-compatibility/2006" xmlns:p14="http://schemas.microsoft.com/office/powerpoint/2010/main">
    <mc:Choice Requires="p14">
      <p:transition spd="med" p14:dur="700" advTm="78713">
        <p:fade/>
      </p:transition>
    </mc:Choice>
    <mc:Fallback xmlns="">
      <p:transition spd="med" advTm="7871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CFE1A-1FF7-401A-A35E-3B1D967EE3A7}"/>
              </a:ext>
            </a:extLst>
          </p:cNvPr>
          <p:cNvSpPr>
            <a:spLocks noGrp="1"/>
          </p:cNvSpPr>
          <p:nvPr>
            <p:ph type="ctrTitle"/>
          </p:nvPr>
        </p:nvSpPr>
        <p:spPr/>
        <p:txBody>
          <a:bodyPr/>
          <a:lstStyle/>
          <a:p>
            <a:r>
              <a:rPr lang="en-US" dirty="0"/>
              <a:t>Appendix</a:t>
            </a:r>
          </a:p>
        </p:txBody>
      </p:sp>
    </p:spTree>
    <p:extLst>
      <p:ext uri="{BB962C8B-B14F-4D97-AF65-F5344CB8AC3E}">
        <p14:creationId xmlns:p14="http://schemas.microsoft.com/office/powerpoint/2010/main" val="954239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288E06-5CD3-42D6-95EC-CFD95F5B24EC}"/>
              </a:ext>
            </a:extLst>
          </p:cNvPr>
          <p:cNvPicPr>
            <a:picLocks noChangeAspect="1"/>
          </p:cNvPicPr>
          <p:nvPr/>
        </p:nvPicPr>
        <p:blipFill>
          <a:blip r:embed="rId2"/>
          <a:stretch>
            <a:fillRect/>
          </a:stretch>
        </p:blipFill>
        <p:spPr>
          <a:xfrm>
            <a:off x="552450" y="1720899"/>
            <a:ext cx="7300146" cy="4777329"/>
          </a:xfrm>
          <a:prstGeom prst="rect">
            <a:avLst/>
          </a:prstGeom>
        </p:spPr>
      </p:pic>
      <p:pic>
        <p:nvPicPr>
          <p:cNvPr id="20" name="Picture 19">
            <a:extLst>
              <a:ext uri="{FF2B5EF4-FFF2-40B4-BE49-F238E27FC236}">
                <a16:creationId xmlns:a16="http://schemas.microsoft.com/office/drawing/2014/main" id="{8FB201CD-950A-410E-BD9C-6558100E78C3}"/>
              </a:ext>
            </a:extLst>
          </p:cNvPr>
          <p:cNvPicPr>
            <a:picLocks noChangeAspect="1"/>
          </p:cNvPicPr>
          <p:nvPr/>
        </p:nvPicPr>
        <p:blipFill>
          <a:blip r:embed="rId3"/>
          <a:stretch>
            <a:fillRect/>
          </a:stretch>
        </p:blipFill>
        <p:spPr>
          <a:xfrm>
            <a:off x="5716523" y="2212081"/>
            <a:ext cx="5821924" cy="4030563"/>
          </a:xfrm>
          <a:prstGeom prst="rect">
            <a:avLst/>
          </a:prstGeom>
          <a:ln w="28575">
            <a:solidFill>
              <a:srgbClr val="00B050"/>
            </a:solidFill>
          </a:ln>
        </p:spPr>
      </p:pic>
      <p:pic>
        <p:nvPicPr>
          <p:cNvPr id="24" name="Picture 23">
            <a:extLst>
              <a:ext uri="{FF2B5EF4-FFF2-40B4-BE49-F238E27FC236}">
                <a16:creationId xmlns:a16="http://schemas.microsoft.com/office/drawing/2014/main" id="{2E31735E-BF2A-5D7F-1D58-8B8E184B721A}"/>
              </a:ext>
            </a:extLst>
          </p:cNvPr>
          <p:cNvPicPr>
            <a:picLocks noChangeAspect="1"/>
          </p:cNvPicPr>
          <p:nvPr/>
        </p:nvPicPr>
        <p:blipFill rotWithShape="1">
          <a:blip r:embed="rId4">
            <a:clrChange>
              <a:clrFrom>
                <a:srgbClr val="FFFFFF"/>
              </a:clrFrom>
              <a:clrTo>
                <a:srgbClr val="FFFFFF">
                  <a:alpha val="0"/>
                </a:srgbClr>
              </a:clrTo>
            </a:clrChange>
          </a:blip>
          <a:srcRect l="16562" t="8583" r="10060" b="23616"/>
          <a:stretch/>
        </p:blipFill>
        <p:spPr>
          <a:xfrm>
            <a:off x="5865570" y="4114800"/>
            <a:ext cx="3545130" cy="2034540"/>
          </a:xfrm>
          <a:prstGeom prst="rect">
            <a:avLst/>
          </a:prstGeom>
        </p:spPr>
      </p:pic>
      <p:sp>
        <p:nvSpPr>
          <p:cNvPr id="2" name="Title 1">
            <a:extLst>
              <a:ext uri="{FF2B5EF4-FFF2-40B4-BE49-F238E27FC236}">
                <a16:creationId xmlns:a16="http://schemas.microsoft.com/office/drawing/2014/main" id="{5A71ABA4-66CC-4F40-AB19-9FE7FC1ACE8B}"/>
              </a:ext>
            </a:extLst>
          </p:cNvPr>
          <p:cNvSpPr>
            <a:spLocks noGrp="1"/>
          </p:cNvSpPr>
          <p:nvPr>
            <p:ph type="title"/>
          </p:nvPr>
        </p:nvSpPr>
        <p:spPr/>
        <p:txBody>
          <a:bodyPr/>
          <a:lstStyle/>
          <a:p>
            <a:r>
              <a:rPr lang="en-US" dirty="0"/>
              <a:t>Nonlinear Screening (Slide 12) – Secondary Mode Option </a:t>
            </a:r>
          </a:p>
        </p:txBody>
      </p:sp>
      <p:sp>
        <p:nvSpPr>
          <p:cNvPr id="4" name="Slide Number Placeholder 3">
            <a:extLst>
              <a:ext uri="{FF2B5EF4-FFF2-40B4-BE49-F238E27FC236}">
                <a16:creationId xmlns:a16="http://schemas.microsoft.com/office/drawing/2014/main" id="{B28EAD5D-362A-4AF2-953F-27FC7D35E459}"/>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6113E31D-E2AB-40D1-8B51-AFA5AFEF393A}" type="slidenum">
              <a:rPr kumimoji="0" lang="en-US" sz="1400" b="0" i="0" u="none" strike="noStrike" kern="1200" cap="none" spc="0" normalizeH="0" baseline="0" noProof="0" smtClean="0">
                <a:ln>
                  <a:noFill/>
                </a:ln>
                <a:solidFill>
                  <a:srgbClr val="E7E6E6">
                    <a:lumMod val="25000"/>
                  </a:srgbClr>
                </a:solidFill>
                <a:effectLst/>
                <a:uLnTx/>
                <a:uFillTx/>
                <a:latin typeface="Trebuchet MS"/>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400" b="0" i="0" u="none" strike="noStrike" kern="1200" cap="none" spc="0" normalizeH="0" baseline="0" noProof="0">
              <a:ln>
                <a:noFill/>
              </a:ln>
              <a:solidFill>
                <a:srgbClr val="E7E6E6">
                  <a:lumMod val="25000"/>
                </a:srgbClr>
              </a:solidFill>
              <a:effectLst/>
              <a:uLnTx/>
              <a:uFillTx/>
              <a:latin typeface="Trebuchet MS"/>
              <a:ea typeface="+mn-ea"/>
              <a:cs typeface="+mn-cs"/>
            </a:endParaRPr>
          </a:p>
        </p:txBody>
      </p:sp>
      <p:sp>
        <p:nvSpPr>
          <p:cNvPr id="16" name="Content Placeholder 2">
            <a:extLst>
              <a:ext uri="{FF2B5EF4-FFF2-40B4-BE49-F238E27FC236}">
                <a16:creationId xmlns:a16="http://schemas.microsoft.com/office/drawing/2014/main" id="{965B37B9-A562-4D0B-BD37-61F8A5F48792}"/>
              </a:ext>
            </a:extLst>
          </p:cNvPr>
          <p:cNvSpPr>
            <a:spLocks noGrp="1"/>
          </p:cNvSpPr>
          <p:nvPr>
            <p:ph idx="1"/>
          </p:nvPr>
        </p:nvSpPr>
        <p:spPr>
          <a:xfrm>
            <a:off x="289889" y="1130638"/>
            <a:ext cx="11756099" cy="570225"/>
          </a:xfrm>
        </p:spPr>
        <p:txBody>
          <a:bodyPr vert="horz" lIns="0" tIns="45720" rIns="0" bIns="45720" rtlCol="0" anchor="t">
            <a:normAutofit fontScale="92500"/>
          </a:bodyPr>
          <a:lstStyle/>
          <a:p>
            <a:pPr marL="90805" indent="-90805">
              <a:buFont typeface="Wingdings" panose="05000000000000000000" pitchFamily="2" charset="2"/>
              <a:buChar char="§"/>
            </a:pPr>
            <a:r>
              <a:rPr lang="en-US" dirty="0">
                <a:latin typeface="Garamond"/>
              </a:rPr>
              <a:t> </a:t>
            </a:r>
            <a:r>
              <a:rPr lang="en-US" sz="1900" dirty="0">
                <a:latin typeface="Garamond"/>
              </a:rPr>
              <a:t>In the SNL Frame-Plate-Wing System, most modes are linear in frequency with some increase in damping at high force levels</a:t>
            </a:r>
          </a:p>
          <a:p>
            <a:pPr marL="90805" indent="-90805">
              <a:buFont typeface="Wingdings" panose="05000000000000000000" pitchFamily="2" charset="2"/>
              <a:buChar char="§"/>
            </a:pPr>
            <a:endParaRPr lang="en-US" dirty="0" err="1">
              <a:latin typeface="Garamond"/>
            </a:endParaRPr>
          </a:p>
        </p:txBody>
      </p:sp>
      <p:sp>
        <p:nvSpPr>
          <p:cNvPr id="7" name="Rectangle 6">
            <a:extLst>
              <a:ext uri="{FF2B5EF4-FFF2-40B4-BE49-F238E27FC236}">
                <a16:creationId xmlns:a16="http://schemas.microsoft.com/office/drawing/2014/main" id="{1C02A6A6-E55E-49A3-80DF-D91FF2158D20}"/>
              </a:ext>
            </a:extLst>
          </p:cNvPr>
          <p:cNvSpPr/>
          <p:nvPr/>
        </p:nvSpPr>
        <p:spPr>
          <a:xfrm>
            <a:off x="2666544" y="2028724"/>
            <a:ext cx="897973" cy="2253077"/>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9EAA6F2-2ED5-4725-8B8E-19B7D9609EE5}"/>
              </a:ext>
            </a:extLst>
          </p:cNvPr>
          <p:cNvCxnSpPr>
            <a:cxnSpLocks/>
          </p:cNvCxnSpPr>
          <p:nvPr/>
        </p:nvCxnSpPr>
        <p:spPr>
          <a:xfrm>
            <a:off x="3564517" y="2028724"/>
            <a:ext cx="2152006" cy="183357"/>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F16ACF6C-A353-43BA-A408-D855B3880D4F}"/>
              </a:ext>
            </a:extLst>
          </p:cNvPr>
          <p:cNvCxnSpPr>
            <a:cxnSpLocks/>
          </p:cNvCxnSpPr>
          <p:nvPr/>
        </p:nvCxnSpPr>
        <p:spPr>
          <a:xfrm>
            <a:off x="3564517" y="4281801"/>
            <a:ext cx="2185331" cy="1960843"/>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35167A75-E3BE-4CAF-9080-5251417B052E}"/>
              </a:ext>
            </a:extLst>
          </p:cNvPr>
          <p:cNvSpPr txBox="1"/>
          <p:nvPr/>
        </p:nvSpPr>
        <p:spPr>
          <a:xfrm>
            <a:off x="8743663" y="2433972"/>
            <a:ext cx="1903717" cy="646331"/>
          </a:xfrm>
          <a:prstGeom prst="rect">
            <a:avLst/>
          </a:prstGeom>
          <a:noFill/>
        </p:spPr>
        <p:txBody>
          <a:bodyPr wrap="square" rtlCol="0">
            <a:spAutoFit/>
          </a:bodyPr>
          <a:lstStyle/>
          <a:p>
            <a:pPr algn="ctr"/>
            <a:r>
              <a:rPr lang="en-US" dirty="0">
                <a:latin typeface="+mj-lt"/>
              </a:rPr>
              <a:t>Mode significantly flexes joint at bolts</a:t>
            </a:r>
          </a:p>
        </p:txBody>
      </p:sp>
      <p:cxnSp>
        <p:nvCxnSpPr>
          <p:cNvPr id="19" name="Straight Arrow Connector 18">
            <a:extLst>
              <a:ext uri="{FF2B5EF4-FFF2-40B4-BE49-F238E27FC236}">
                <a16:creationId xmlns:a16="http://schemas.microsoft.com/office/drawing/2014/main" id="{B6B16093-AF21-70E5-E418-D5931CD9CD34}"/>
              </a:ext>
            </a:extLst>
          </p:cNvPr>
          <p:cNvCxnSpPr>
            <a:cxnSpLocks/>
          </p:cNvCxnSpPr>
          <p:nvPr/>
        </p:nvCxnSpPr>
        <p:spPr>
          <a:xfrm flipV="1">
            <a:off x="8961120" y="4344236"/>
            <a:ext cx="734401" cy="4258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3760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88E7F571-3C24-68C6-7B94-CABFAC36C35E}"/>
              </a:ext>
            </a:extLst>
          </p:cNvPr>
          <p:cNvPicPr>
            <a:picLocks noChangeAspect="1"/>
          </p:cNvPicPr>
          <p:nvPr/>
        </p:nvPicPr>
        <p:blipFill>
          <a:blip r:embed="rId2"/>
          <a:stretch>
            <a:fillRect/>
          </a:stretch>
        </p:blipFill>
        <p:spPr>
          <a:xfrm>
            <a:off x="3335832" y="819912"/>
            <a:ext cx="8229600" cy="5943600"/>
          </a:xfrm>
          <a:prstGeom prst="rect">
            <a:avLst/>
          </a:prstGeom>
        </p:spPr>
      </p:pic>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Nonlinear Substructuring Results (Slide 17) - What is going on at early time?</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22</a:t>
            </a:fld>
            <a:endParaRPr lang="en-US" dirty="0"/>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456829" y="1111571"/>
            <a:ext cx="2445159" cy="1456416"/>
          </a:xfrm>
        </p:spPr>
        <p:txBody>
          <a:bodyPr>
            <a:normAutofit lnSpcReduction="10000"/>
          </a:bodyPr>
          <a:lstStyle/>
          <a:p>
            <a:pPr lvl="1"/>
            <a:r>
              <a:rPr lang="en-US" dirty="0"/>
              <a:t>Early time error due to modal truncation in substructuring</a:t>
            </a:r>
          </a:p>
          <a:p>
            <a:pPr lvl="1"/>
            <a:r>
              <a:rPr lang="en-US" dirty="0"/>
              <a:t>Could be improved with low pass filter</a:t>
            </a:r>
          </a:p>
        </p:txBody>
      </p:sp>
      <p:sp>
        <p:nvSpPr>
          <p:cNvPr id="4" name="Rectangle 3">
            <a:extLst>
              <a:ext uri="{FF2B5EF4-FFF2-40B4-BE49-F238E27FC236}">
                <a16:creationId xmlns:a16="http://schemas.microsoft.com/office/drawing/2014/main" id="{085657EE-A863-41D7-EE13-8D8E213ED165}"/>
              </a:ext>
            </a:extLst>
          </p:cNvPr>
          <p:cNvSpPr/>
          <p:nvPr/>
        </p:nvSpPr>
        <p:spPr>
          <a:xfrm>
            <a:off x="5752604" y="1726692"/>
            <a:ext cx="1371600" cy="212598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4D4054A5-F304-AB00-76C3-7330E0F17C05}"/>
              </a:ext>
            </a:extLst>
          </p:cNvPr>
          <p:cNvPicPr>
            <a:picLocks noChangeAspect="1"/>
          </p:cNvPicPr>
          <p:nvPr/>
        </p:nvPicPr>
        <p:blipFill rotWithShape="1">
          <a:blip r:embed="rId3"/>
          <a:srcRect l="6334" t="24" r="52066"/>
          <a:stretch/>
        </p:blipFill>
        <p:spPr>
          <a:xfrm>
            <a:off x="263687" y="2983230"/>
            <a:ext cx="2831442" cy="2829627"/>
          </a:xfrm>
          <a:prstGeom prst="rect">
            <a:avLst/>
          </a:prstGeom>
          <a:noFill/>
        </p:spPr>
      </p:pic>
      <p:cxnSp>
        <p:nvCxnSpPr>
          <p:cNvPr id="9" name="Straight Arrow Connector 8">
            <a:extLst>
              <a:ext uri="{FF2B5EF4-FFF2-40B4-BE49-F238E27FC236}">
                <a16:creationId xmlns:a16="http://schemas.microsoft.com/office/drawing/2014/main" id="{E4EA2F2C-C5F7-8B00-62CA-0D550B62FFCA}"/>
              </a:ext>
            </a:extLst>
          </p:cNvPr>
          <p:cNvCxnSpPr>
            <a:cxnSpLocks/>
          </p:cNvCxnSpPr>
          <p:nvPr/>
        </p:nvCxnSpPr>
        <p:spPr>
          <a:xfrm flipV="1">
            <a:off x="891540" y="2163318"/>
            <a:ext cx="4751852" cy="1265682"/>
          </a:xfrm>
          <a:prstGeom prst="straightConnector1">
            <a:avLst/>
          </a:prstGeom>
          <a:ln w="38100">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39179537"/>
      </p:ext>
    </p:extLst>
  </p:cSld>
  <p:clrMapOvr>
    <a:masterClrMapping/>
  </p:clrMapOvr>
  <mc:AlternateContent xmlns:mc="http://schemas.openxmlformats.org/markup-compatibility/2006" xmlns:p14="http://schemas.microsoft.com/office/powerpoint/2010/main">
    <mc:Choice Requires="p14">
      <p:transition spd="med" p14:dur="700" advTm="151078">
        <p:fade/>
      </p:transition>
    </mc:Choice>
    <mc:Fallback xmlns="">
      <p:transition spd="med" advTm="151078">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a:extLst>
              <a:ext uri="{FF2B5EF4-FFF2-40B4-BE49-F238E27FC236}">
                <a16:creationId xmlns:a16="http://schemas.microsoft.com/office/drawing/2014/main" id="{2ED60359-D17B-4C1A-A647-DF5659D49D5D}"/>
              </a:ext>
            </a:extLst>
          </p:cNvPr>
          <p:cNvSpPr>
            <a:spLocks noGrp="1"/>
          </p:cNvSpPr>
          <p:nvPr>
            <p:ph type="title"/>
          </p:nvPr>
        </p:nvSpPr>
        <p:spPr/>
        <p:txBody>
          <a:bodyPr/>
          <a:lstStyle/>
          <a:p>
            <a:r>
              <a:rPr lang="en-US" dirty="0"/>
              <a:t>Motivation</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3</a:t>
            </a:fld>
            <a:endParaRPr lang="en-US" dirty="0"/>
          </a:p>
        </p:txBody>
      </p:sp>
      <p:sp>
        <p:nvSpPr>
          <p:cNvPr id="24" name="Text Placeholder 23">
            <a:extLst>
              <a:ext uri="{FF2B5EF4-FFF2-40B4-BE49-F238E27FC236}">
                <a16:creationId xmlns:a16="http://schemas.microsoft.com/office/drawing/2014/main" id="{F9B793D8-CF0D-49DF-821A-86EA64D0D21A}"/>
              </a:ext>
            </a:extLst>
          </p:cNvPr>
          <p:cNvSpPr>
            <a:spLocks noGrp="1"/>
          </p:cNvSpPr>
          <p:nvPr>
            <p:ph type="body" sz="quarter" idx="10"/>
          </p:nvPr>
        </p:nvSpPr>
        <p:spPr>
          <a:xfrm>
            <a:off x="720648" y="1124712"/>
            <a:ext cx="6428297" cy="5404104"/>
          </a:xfrm>
        </p:spPr>
        <p:txBody>
          <a:bodyPr/>
          <a:lstStyle/>
          <a:p>
            <a:pPr>
              <a:spcBef>
                <a:spcPts val="1800"/>
              </a:spcBef>
              <a:spcAft>
                <a:spcPts val="600"/>
              </a:spcAft>
            </a:pPr>
            <a:r>
              <a:rPr lang="en-US" dirty="0"/>
              <a:t>Last year Sandia and Linnaeus University performed many substructuring practices on the Dynamic Substructures Round Robin test bed. </a:t>
            </a:r>
          </a:p>
          <a:p>
            <a:pPr>
              <a:spcBef>
                <a:spcPts val="1800"/>
              </a:spcBef>
              <a:spcAft>
                <a:spcPts val="600"/>
              </a:spcAft>
            </a:pPr>
            <a:r>
              <a:rPr lang="en-US" dirty="0"/>
              <a:t>Most of these examples were at low input levels to only excite linear dynamics in the structure.</a:t>
            </a:r>
          </a:p>
          <a:p>
            <a:pPr>
              <a:spcBef>
                <a:spcPts val="1800"/>
              </a:spcBef>
              <a:spcAft>
                <a:spcPts val="600"/>
              </a:spcAft>
            </a:pPr>
            <a:r>
              <a:rPr lang="en-US" dirty="0"/>
              <a:t>Because a joint exists between the wing and frame, a nonlinear response is anticipated.</a:t>
            </a:r>
          </a:p>
          <a:p>
            <a:pPr>
              <a:spcBef>
                <a:spcPts val="1800"/>
              </a:spcBef>
              <a:spcAft>
                <a:spcPts val="0"/>
              </a:spcAft>
            </a:pPr>
            <a:r>
              <a:rPr lang="en-US" dirty="0"/>
              <a:t>This year Sandia set out to:</a:t>
            </a:r>
          </a:p>
          <a:p>
            <a:pPr lvl="1">
              <a:spcAft>
                <a:spcPts val="0"/>
              </a:spcAft>
            </a:pPr>
            <a:r>
              <a:rPr lang="en-US" dirty="0"/>
              <a:t>Screen the assembly for any potential nonlinear response</a:t>
            </a:r>
          </a:p>
          <a:p>
            <a:pPr lvl="1">
              <a:spcAft>
                <a:spcPts val="0"/>
              </a:spcAft>
            </a:pPr>
            <a:r>
              <a:rPr lang="en-US" dirty="0"/>
              <a:t>Perform substructuring including the nonlinear dynamics as a nonlinear pseudo-modal model.</a:t>
            </a:r>
          </a:p>
        </p:txBody>
      </p:sp>
      <p:pic>
        <p:nvPicPr>
          <p:cNvPr id="38" name="Picture 37">
            <a:extLst>
              <a:ext uri="{FF2B5EF4-FFF2-40B4-BE49-F238E27FC236}">
                <a16:creationId xmlns:a16="http://schemas.microsoft.com/office/drawing/2014/main" id="{CE7D31B0-C298-484E-8194-4F4F73F641D4}"/>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7546109" y="3713018"/>
            <a:ext cx="4127801" cy="2898094"/>
          </a:xfrm>
          <a:prstGeom prst="rect">
            <a:avLst/>
          </a:prstGeom>
          <a:noFill/>
          <a:ln>
            <a:noFill/>
          </a:ln>
        </p:spPr>
      </p:pic>
      <p:pic>
        <p:nvPicPr>
          <p:cNvPr id="39" name="Picture 38">
            <a:extLst>
              <a:ext uri="{FF2B5EF4-FFF2-40B4-BE49-F238E27FC236}">
                <a16:creationId xmlns:a16="http://schemas.microsoft.com/office/drawing/2014/main" id="{1A741731-D3AE-4940-A9E8-37C1C263023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546109" y="680994"/>
            <a:ext cx="3857717" cy="2893288"/>
          </a:xfrm>
          <a:prstGeom prst="rect">
            <a:avLst/>
          </a:prstGeom>
        </p:spPr>
      </p:pic>
    </p:spTree>
    <p:extLst>
      <p:ext uri="{BB962C8B-B14F-4D97-AF65-F5344CB8AC3E}">
        <p14:creationId xmlns:p14="http://schemas.microsoft.com/office/powerpoint/2010/main" val="2953972397"/>
      </p:ext>
    </p:extLst>
  </p:cSld>
  <p:clrMapOvr>
    <a:masterClrMapping/>
  </p:clrMapOvr>
  <mc:AlternateContent xmlns:mc="http://schemas.openxmlformats.org/markup-compatibility/2006" xmlns:p14="http://schemas.microsoft.com/office/powerpoint/2010/main">
    <mc:Choice Requires="p14">
      <p:transition spd="med" p14:dur="700" advTm="53478">
        <p:fade/>
      </p:transition>
    </mc:Choice>
    <mc:Fallback xmlns="">
      <p:transition spd="med" advTm="53478">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F8213DD2-505F-4438-92A8-C7D418A0846B}"/>
              </a:ext>
            </a:extLst>
          </p:cNvPr>
          <p:cNvSpPr/>
          <p:nvPr/>
        </p:nvSpPr>
        <p:spPr>
          <a:xfrm>
            <a:off x="909412" y="4564340"/>
            <a:ext cx="3289728" cy="717873"/>
          </a:xfrm>
          <a:prstGeom prst="rect">
            <a:avLst/>
          </a:prstGeom>
          <a:solidFill>
            <a:schemeClr val="accent2">
              <a:alpha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30DC50B-4994-4575-839E-6111C94EEDC0}"/>
              </a:ext>
            </a:extLst>
          </p:cNvPr>
          <p:cNvSpPr/>
          <p:nvPr/>
        </p:nvSpPr>
        <p:spPr>
          <a:xfrm>
            <a:off x="1989190" y="4564342"/>
            <a:ext cx="1002586" cy="717872"/>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a:xfrm>
            <a:off x="720648" y="246888"/>
            <a:ext cx="3839090" cy="694944"/>
          </a:xfrm>
        </p:spPr>
        <p:txBody>
          <a:bodyPr/>
          <a:lstStyle/>
          <a:p>
            <a:r>
              <a:rPr lang="en-US" dirty="0"/>
              <a:t>Substructuring Diagram</a:t>
            </a:r>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02875"/>
            <a:ext cx="4487744" cy="3055247"/>
          </a:xfrm>
        </p:spPr>
        <p:txBody>
          <a:bodyPr>
            <a:normAutofit/>
          </a:bodyPr>
          <a:lstStyle/>
          <a:p>
            <a:pPr lvl="1"/>
            <a:r>
              <a:rPr lang="en-US" dirty="0"/>
              <a:t>The goal of this example is to take a frame, plate, and thin-wing assembly, and use experimental substructuring to remove the thin-wing and replace it with the thick-wing. </a:t>
            </a:r>
          </a:p>
          <a:p>
            <a:pPr lvl="1"/>
            <a:r>
              <a:rPr lang="en-US" dirty="0"/>
              <a:t>The goal is to measure and identify nonlinear pseudo-modal models on the original assembly and see how those nonlinear forces spread to the updated system</a:t>
            </a:r>
            <a:r>
              <a:rPr lang="en-US" b="1" dirty="0"/>
              <a:t>.</a:t>
            </a:r>
            <a:endParaRPr lang="en-US" dirty="0"/>
          </a:p>
        </p:txBody>
      </p:sp>
      <p:sp>
        <p:nvSpPr>
          <p:cNvPr id="4" name="Rectangle 3">
            <a:extLst>
              <a:ext uri="{FF2B5EF4-FFF2-40B4-BE49-F238E27FC236}">
                <a16:creationId xmlns:a16="http://schemas.microsoft.com/office/drawing/2014/main" id="{5D68B286-5280-42C1-946B-DE2E206865F7}"/>
              </a:ext>
            </a:extLst>
          </p:cNvPr>
          <p:cNvSpPr/>
          <p:nvPr/>
        </p:nvSpPr>
        <p:spPr>
          <a:xfrm>
            <a:off x="5193487" y="531552"/>
            <a:ext cx="1358284" cy="32461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DC48D6C7-D618-4512-A0FB-DF04B3695926}"/>
              </a:ext>
            </a:extLst>
          </p:cNvPr>
          <p:cNvSpPr/>
          <p:nvPr/>
        </p:nvSpPr>
        <p:spPr>
          <a:xfrm>
            <a:off x="5366602" y="712169"/>
            <a:ext cx="1012055" cy="5886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C097A3D-5B27-47E2-9BD1-9E6877C43B50}"/>
              </a:ext>
            </a:extLst>
          </p:cNvPr>
          <p:cNvSpPr/>
          <p:nvPr/>
        </p:nvSpPr>
        <p:spPr>
          <a:xfrm>
            <a:off x="5366602" y="1466771"/>
            <a:ext cx="1012055" cy="5886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A060E58-5622-43D3-940D-8419273E5003}"/>
              </a:ext>
            </a:extLst>
          </p:cNvPr>
          <p:cNvSpPr/>
          <p:nvPr/>
        </p:nvSpPr>
        <p:spPr>
          <a:xfrm>
            <a:off x="5366602" y="2221373"/>
            <a:ext cx="1012055" cy="5886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1551A6E-AEC7-42E2-A091-BA700EB3E76A}"/>
              </a:ext>
            </a:extLst>
          </p:cNvPr>
          <p:cNvSpPr/>
          <p:nvPr/>
        </p:nvSpPr>
        <p:spPr>
          <a:xfrm>
            <a:off x="5366602" y="2975975"/>
            <a:ext cx="1012055" cy="58867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605DA49-EC7F-4DA8-9507-CC0D4D7594B6}"/>
              </a:ext>
            </a:extLst>
          </p:cNvPr>
          <p:cNvSpPr/>
          <p:nvPr/>
        </p:nvSpPr>
        <p:spPr>
          <a:xfrm>
            <a:off x="8009276" y="451845"/>
            <a:ext cx="1358284" cy="902060"/>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A01B515-A86D-4CC2-A390-4B3E68714430}"/>
              </a:ext>
            </a:extLst>
          </p:cNvPr>
          <p:cNvSpPr/>
          <p:nvPr/>
        </p:nvSpPr>
        <p:spPr>
          <a:xfrm>
            <a:off x="6934331" y="2875657"/>
            <a:ext cx="3523348" cy="902060"/>
          </a:xfrm>
          <a:prstGeom prst="rect">
            <a:avLst/>
          </a:prstGeom>
          <a:solidFill>
            <a:schemeClr val="accent2">
              <a:lumMod val="50000"/>
              <a:alpha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CBB27F09-3965-483F-A37A-ED3C24B3451F}"/>
              </a:ext>
            </a:extLst>
          </p:cNvPr>
          <p:cNvSpPr txBox="1"/>
          <p:nvPr/>
        </p:nvSpPr>
        <p:spPr>
          <a:xfrm>
            <a:off x="5407661" y="1550140"/>
            <a:ext cx="929936" cy="369332"/>
          </a:xfrm>
          <a:prstGeom prst="rect">
            <a:avLst/>
          </a:prstGeom>
          <a:noFill/>
        </p:spPr>
        <p:txBody>
          <a:bodyPr wrap="square">
            <a:spAutoFit/>
          </a:bodyPr>
          <a:lstStyle/>
          <a:p>
            <a:pPr algn="ctr"/>
            <a:r>
              <a:rPr lang="en-US" dirty="0"/>
              <a:t>Frame</a:t>
            </a:r>
          </a:p>
        </p:txBody>
      </p:sp>
      <p:sp>
        <p:nvSpPr>
          <p:cNvPr id="16" name="TextBox 15">
            <a:extLst>
              <a:ext uri="{FF2B5EF4-FFF2-40B4-BE49-F238E27FC236}">
                <a16:creationId xmlns:a16="http://schemas.microsoft.com/office/drawing/2014/main" id="{A8094253-58F1-45E9-A4EC-A6289DBA0057}"/>
              </a:ext>
            </a:extLst>
          </p:cNvPr>
          <p:cNvSpPr txBox="1"/>
          <p:nvPr/>
        </p:nvSpPr>
        <p:spPr>
          <a:xfrm>
            <a:off x="8009276" y="671970"/>
            <a:ext cx="1358284" cy="369332"/>
          </a:xfrm>
          <a:prstGeom prst="rect">
            <a:avLst/>
          </a:prstGeom>
          <a:noFill/>
        </p:spPr>
        <p:txBody>
          <a:bodyPr wrap="square">
            <a:spAutoFit/>
          </a:bodyPr>
          <a:lstStyle/>
          <a:p>
            <a:pPr algn="ctr"/>
            <a:r>
              <a:rPr lang="en-US" dirty="0"/>
              <a:t>Plate</a:t>
            </a:r>
          </a:p>
        </p:txBody>
      </p:sp>
      <p:sp>
        <p:nvSpPr>
          <p:cNvPr id="18" name="TextBox 17">
            <a:extLst>
              <a:ext uri="{FF2B5EF4-FFF2-40B4-BE49-F238E27FC236}">
                <a16:creationId xmlns:a16="http://schemas.microsoft.com/office/drawing/2014/main" id="{5F65FD4C-B81D-420B-9F0D-101EEB80A4E4}"/>
              </a:ext>
            </a:extLst>
          </p:cNvPr>
          <p:cNvSpPr txBox="1"/>
          <p:nvPr/>
        </p:nvSpPr>
        <p:spPr>
          <a:xfrm>
            <a:off x="7699452" y="3085870"/>
            <a:ext cx="2216905" cy="369332"/>
          </a:xfrm>
          <a:prstGeom prst="rect">
            <a:avLst/>
          </a:prstGeom>
          <a:noFill/>
        </p:spPr>
        <p:txBody>
          <a:bodyPr wrap="square">
            <a:spAutoFit/>
          </a:bodyPr>
          <a:lstStyle/>
          <a:p>
            <a:r>
              <a:rPr lang="en-US" dirty="0"/>
              <a:t>Thick Wing, 1/4”</a:t>
            </a:r>
          </a:p>
        </p:txBody>
      </p:sp>
      <p:pic>
        <p:nvPicPr>
          <p:cNvPr id="6" name="Picture 5">
            <a:extLst>
              <a:ext uri="{FF2B5EF4-FFF2-40B4-BE49-F238E27FC236}">
                <a16:creationId xmlns:a16="http://schemas.microsoft.com/office/drawing/2014/main" id="{EB736EE4-327F-4071-81FB-62FDCA8BE839}"/>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955105" y="3958122"/>
            <a:ext cx="1070755" cy="2534753"/>
          </a:xfrm>
          <a:prstGeom prst="rect">
            <a:avLst/>
          </a:prstGeom>
        </p:spPr>
      </p:pic>
      <p:sp>
        <p:nvSpPr>
          <p:cNvPr id="26" name="Rectangle 25">
            <a:extLst>
              <a:ext uri="{FF2B5EF4-FFF2-40B4-BE49-F238E27FC236}">
                <a16:creationId xmlns:a16="http://schemas.microsoft.com/office/drawing/2014/main" id="{395AD8E9-227C-4AF8-9198-1F268AB885E5}"/>
              </a:ext>
            </a:extLst>
          </p:cNvPr>
          <p:cNvSpPr/>
          <p:nvPr/>
        </p:nvSpPr>
        <p:spPr>
          <a:xfrm>
            <a:off x="6934331" y="1547917"/>
            <a:ext cx="3523348" cy="902060"/>
          </a:xfrm>
          <a:prstGeom prst="rect">
            <a:avLst/>
          </a:prstGeom>
          <a:solidFill>
            <a:srgbClr val="B5D988"/>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4027176-99CE-4DE2-A443-87AC19BB1D65}"/>
              </a:ext>
            </a:extLst>
          </p:cNvPr>
          <p:cNvSpPr/>
          <p:nvPr/>
        </p:nvSpPr>
        <p:spPr>
          <a:xfrm>
            <a:off x="4633652" y="4562983"/>
            <a:ext cx="3289728" cy="717873"/>
          </a:xfrm>
          <a:prstGeom prst="rect">
            <a:avLst/>
          </a:prstGeom>
          <a:solidFill>
            <a:schemeClr val="accent2">
              <a:alpha val="50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29665AA-08B3-4D34-9D95-818063E8B5F8}"/>
              </a:ext>
            </a:extLst>
          </p:cNvPr>
          <p:cNvSpPr/>
          <p:nvPr/>
        </p:nvSpPr>
        <p:spPr>
          <a:xfrm>
            <a:off x="4633652" y="5788168"/>
            <a:ext cx="3289728" cy="717873"/>
          </a:xfrm>
          <a:prstGeom prst="rect">
            <a:avLst/>
          </a:prstGeom>
          <a:solidFill>
            <a:srgbClr val="9AAC8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8AD701B-D809-4F67-B76C-D457D1E1BB5B}"/>
              </a:ext>
            </a:extLst>
          </p:cNvPr>
          <p:cNvSpPr/>
          <p:nvPr/>
        </p:nvSpPr>
        <p:spPr>
          <a:xfrm>
            <a:off x="5777223" y="5788168"/>
            <a:ext cx="1002586" cy="717872"/>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15622D0-2561-4E04-B985-80F3F2AC6CB9}"/>
              </a:ext>
            </a:extLst>
          </p:cNvPr>
          <p:cNvSpPr/>
          <p:nvPr/>
        </p:nvSpPr>
        <p:spPr>
          <a:xfrm>
            <a:off x="8557946" y="4737253"/>
            <a:ext cx="3289728" cy="717873"/>
          </a:xfrm>
          <a:prstGeom prst="rect">
            <a:avLst/>
          </a:prstGeom>
          <a:solidFill>
            <a:srgbClr val="9AAC84"/>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C351163E-4CD4-4787-AE04-63C5C9FE818C}"/>
              </a:ext>
            </a:extLst>
          </p:cNvPr>
          <p:cNvSpPr/>
          <p:nvPr/>
        </p:nvSpPr>
        <p:spPr>
          <a:xfrm>
            <a:off x="9637724" y="4737255"/>
            <a:ext cx="1002586" cy="717872"/>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id="{5B744EB2-EAEB-477E-AB65-82925A7F201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603639" y="4131035"/>
            <a:ext cx="1070755" cy="2534753"/>
          </a:xfrm>
          <a:prstGeom prst="rect">
            <a:avLst/>
          </a:prstGeom>
        </p:spPr>
      </p:pic>
      <p:sp>
        <p:nvSpPr>
          <p:cNvPr id="35" name="TextBox 34">
            <a:extLst>
              <a:ext uri="{FF2B5EF4-FFF2-40B4-BE49-F238E27FC236}">
                <a16:creationId xmlns:a16="http://schemas.microsoft.com/office/drawing/2014/main" id="{D45DE6FB-DFE4-4485-8241-A21F2E52F5A1}"/>
              </a:ext>
            </a:extLst>
          </p:cNvPr>
          <p:cNvSpPr txBox="1"/>
          <p:nvPr/>
        </p:nvSpPr>
        <p:spPr>
          <a:xfrm>
            <a:off x="4218136" y="4639721"/>
            <a:ext cx="390307" cy="584775"/>
          </a:xfrm>
          <a:prstGeom prst="rect">
            <a:avLst/>
          </a:prstGeom>
          <a:noFill/>
        </p:spPr>
        <p:txBody>
          <a:bodyPr wrap="square">
            <a:spAutoFit/>
          </a:bodyPr>
          <a:lstStyle/>
          <a:p>
            <a:pPr algn="ctr"/>
            <a:r>
              <a:rPr lang="en-US" sz="3200" dirty="0"/>
              <a:t>-</a:t>
            </a:r>
          </a:p>
        </p:txBody>
      </p:sp>
      <p:sp>
        <p:nvSpPr>
          <p:cNvPr id="36" name="TextBox 35">
            <a:extLst>
              <a:ext uri="{FF2B5EF4-FFF2-40B4-BE49-F238E27FC236}">
                <a16:creationId xmlns:a16="http://schemas.microsoft.com/office/drawing/2014/main" id="{B0F7996E-EA80-4C82-AD70-E487D5CD0471}"/>
              </a:ext>
            </a:extLst>
          </p:cNvPr>
          <p:cNvSpPr txBox="1"/>
          <p:nvPr/>
        </p:nvSpPr>
        <p:spPr>
          <a:xfrm>
            <a:off x="4169431" y="5812701"/>
            <a:ext cx="390307" cy="584775"/>
          </a:xfrm>
          <a:prstGeom prst="rect">
            <a:avLst/>
          </a:prstGeom>
          <a:noFill/>
        </p:spPr>
        <p:txBody>
          <a:bodyPr wrap="square">
            <a:spAutoFit/>
          </a:bodyPr>
          <a:lstStyle/>
          <a:p>
            <a:pPr algn="ctr"/>
            <a:r>
              <a:rPr lang="en-US" sz="3200" dirty="0"/>
              <a:t>+</a:t>
            </a:r>
          </a:p>
        </p:txBody>
      </p:sp>
      <p:sp>
        <p:nvSpPr>
          <p:cNvPr id="37" name="TextBox 36">
            <a:extLst>
              <a:ext uri="{FF2B5EF4-FFF2-40B4-BE49-F238E27FC236}">
                <a16:creationId xmlns:a16="http://schemas.microsoft.com/office/drawing/2014/main" id="{238DFCFA-7D6A-4C8A-B212-19E9D772C06F}"/>
              </a:ext>
            </a:extLst>
          </p:cNvPr>
          <p:cNvSpPr txBox="1"/>
          <p:nvPr/>
        </p:nvSpPr>
        <p:spPr>
          <a:xfrm>
            <a:off x="8117221" y="4805918"/>
            <a:ext cx="390307" cy="584775"/>
          </a:xfrm>
          <a:prstGeom prst="rect">
            <a:avLst/>
          </a:prstGeom>
          <a:noFill/>
        </p:spPr>
        <p:txBody>
          <a:bodyPr wrap="square">
            <a:spAutoFit/>
          </a:bodyPr>
          <a:lstStyle/>
          <a:p>
            <a:pPr algn="ctr"/>
            <a:r>
              <a:rPr lang="en-US" sz="3200" dirty="0"/>
              <a:t>=</a:t>
            </a:r>
          </a:p>
        </p:txBody>
      </p:sp>
      <p:sp>
        <p:nvSpPr>
          <p:cNvPr id="17" name="TextBox 16">
            <a:extLst>
              <a:ext uri="{FF2B5EF4-FFF2-40B4-BE49-F238E27FC236}">
                <a16:creationId xmlns:a16="http://schemas.microsoft.com/office/drawing/2014/main" id="{FDFD80E0-8004-479E-BC77-FA9A59E68773}"/>
              </a:ext>
            </a:extLst>
          </p:cNvPr>
          <p:cNvSpPr txBox="1"/>
          <p:nvPr/>
        </p:nvSpPr>
        <p:spPr>
          <a:xfrm>
            <a:off x="7671563" y="1794347"/>
            <a:ext cx="2048883" cy="369332"/>
          </a:xfrm>
          <a:prstGeom prst="rect">
            <a:avLst/>
          </a:prstGeom>
          <a:noFill/>
        </p:spPr>
        <p:txBody>
          <a:bodyPr wrap="square">
            <a:spAutoFit/>
          </a:bodyPr>
          <a:lstStyle/>
          <a:p>
            <a:r>
              <a:rPr lang="en-US" dirty="0"/>
              <a:t>Thin Wing, 1/8”</a:t>
            </a:r>
          </a:p>
        </p:txBody>
      </p:sp>
      <p:sp>
        <p:nvSpPr>
          <p:cNvPr id="38" name="Slide Number Placeholder 2">
            <a:extLst>
              <a:ext uri="{FF2B5EF4-FFF2-40B4-BE49-F238E27FC236}">
                <a16:creationId xmlns:a16="http://schemas.microsoft.com/office/drawing/2014/main" id="{63DCCAA5-210B-4985-961C-EFE064FF5F04}"/>
              </a:ext>
            </a:extLst>
          </p:cNvPr>
          <p:cNvSpPr>
            <a:spLocks noGrp="1"/>
          </p:cNvSpPr>
          <p:nvPr>
            <p:ph type="sldNum" sz="quarter" idx="4"/>
          </p:nvPr>
        </p:nvSpPr>
        <p:spPr>
          <a:xfrm>
            <a:off x="11674644" y="6492875"/>
            <a:ext cx="419397" cy="365125"/>
          </a:xfrm>
        </p:spPr>
        <p:txBody>
          <a:bodyPr/>
          <a:lstStyle/>
          <a:p>
            <a:fld id="{4FAB73BC-B049-4115-A692-8D63A059BFB8}" type="slidenum">
              <a:rPr lang="en-US" smtClean="0"/>
              <a:pPr/>
              <a:t>4</a:t>
            </a:fld>
            <a:endParaRPr lang="en-US" dirty="0"/>
          </a:p>
        </p:txBody>
      </p:sp>
      <p:sp>
        <p:nvSpPr>
          <p:cNvPr id="29" name="Rectangle 28">
            <a:extLst>
              <a:ext uri="{FF2B5EF4-FFF2-40B4-BE49-F238E27FC236}">
                <a16:creationId xmlns:a16="http://schemas.microsoft.com/office/drawing/2014/main" id="{0560A412-9F3C-400A-BCB3-9A1C093AE097}"/>
              </a:ext>
            </a:extLst>
          </p:cNvPr>
          <p:cNvSpPr/>
          <p:nvPr/>
        </p:nvSpPr>
        <p:spPr>
          <a:xfrm>
            <a:off x="5777223" y="4562983"/>
            <a:ext cx="1002586" cy="717872"/>
          </a:xfrm>
          <a:prstGeom prst="rect">
            <a:avLst/>
          </a:prstGeom>
          <a:solidFill>
            <a:schemeClr val="accent5">
              <a:alpha val="50000"/>
            </a:scheme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1631731"/>
      </p:ext>
    </p:extLst>
  </p:cSld>
  <p:clrMapOvr>
    <a:masterClrMapping/>
  </p:clrMapOvr>
  <mc:AlternateContent xmlns:mc="http://schemas.openxmlformats.org/markup-compatibility/2006" xmlns:p14="http://schemas.microsoft.com/office/powerpoint/2010/main">
    <mc:Choice Requires="p14">
      <p:transition spd="med" p14:dur="700" advTm="53478">
        <p:fade/>
      </p:transition>
    </mc:Choice>
    <mc:Fallback xmlns="">
      <p:transition spd="med" advTm="534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5" grpId="0" animBg="1"/>
      <p:bldP spid="28" grpId="0" animBg="1"/>
      <p:bldP spid="30" grpId="0" animBg="1"/>
      <p:bldP spid="31" grpId="0" animBg="1"/>
      <p:bldP spid="32" grpId="0" animBg="1"/>
      <p:bldP spid="33" grpId="0" animBg="1"/>
      <p:bldP spid="35" grpId="0"/>
      <p:bldP spid="36" grpId="0"/>
      <p:bldP spid="37"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Experimental Setup </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5</a:t>
            </a:fld>
            <a:endParaRPr lang="en-US" dirty="0"/>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02876"/>
            <a:ext cx="10844784" cy="1147306"/>
          </a:xfrm>
        </p:spPr>
        <p:txBody>
          <a:bodyPr>
            <a:normAutofit/>
          </a:bodyPr>
          <a:lstStyle/>
          <a:p>
            <a:pPr lvl="1"/>
            <a:r>
              <a:rPr lang="en-US" dirty="0"/>
              <a:t>Testing was performed on all three substructures and the truth assembly using hammer impacts and accelerometers – the structure was densely instrumented to fit modes to at least 1600 Hz.</a:t>
            </a:r>
          </a:p>
          <a:p>
            <a:pPr lvl="1"/>
            <a:r>
              <a:rPr lang="en-US" dirty="0"/>
              <a:t>First, the team set out to complete the linear substructuring swap from thin to thick wing.</a:t>
            </a:r>
            <a:endParaRPr lang="en-US" b="1" dirty="0"/>
          </a:p>
        </p:txBody>
      </p:sp>
      <p:pic>
        <p:nvPicPr>
          <p:cNvPr id="10" name="Picture 9">
            <a:extLst>
              <a:ext uri="{FF2B5EF4-FFF2-40B4-BE49-F238E27FC236}">
                <a16:creationId xmlns:a16="http://schemas.microsoft.com/office/drawing/2014/main" id="{456DC8D3-42C2-4360-8FED-DFCE860E2E3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91109" y="2050182"/>
            <a:ext cx="4878596" cy="4343288"/>
          </a:xfrm>
          <a:prstGeom prst="rect">
            <a:avLst/>
          </a:prstGeom>
        </p:spPr>
      </p:pic>
      <p:pic>
        <p:nvPicPr>
          <p:cNvPr id="6" name="Picture 5">
            <a:extLst>
              <a:ext uri="{FF2B5EF4-FFF2-40B4-BE49-F238E27FC236}">
                <a16:creationId xmlns:a16="http://schemas.microsoft.com/office/drawing/2014/main" id="{AD5C4932-8691-4E99-8B30-CF7561E50D9E}"/>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6244053" y="2218326"/>
            <a:ext cx="5106501" cy="1790300"/>
          </a:xfrm>
          <a:prstGeom prst="rect">
            <a:avLst/>
          </a:prstGeom>
        </p:spPr>
      </p:pic>
      <p:pic>
        <p:nvPicPr>
          <p:cNvPr id="11" name="Picture 10">
            <a:extLst>
              <a:ext uri="{FF2B5EF4-FFF2-40B4-BE49-F238E27FC236}">
                <a16:creationId xmlns:a16="http://schemas.microsoft.com/office/drawing/2014/main" id="{938402DE-9F76-4290-9DCC-1C539323E87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244053" y="4360244"/>
            <a:ext cx="5106501" cy="1790300"/>
          </a:xfrm>
          <a:prstGeom prst="rect">
            <a:avLst/>
          </a:prstGeom>
        </p:spPr>
      </p:pic>
    </p:spTree>
    <p:extLst>
      <p:ext uri="{BB962C8B-B14F-4D97-AF65-F5344CB8AC3E}">
        <p14:creationId xmlns:p14="http://schemas.microsoft.com/office/powerpoint/2010/main" val="680921103"/>
      </p:ext>
    </p:extLst>
  </p:cSld>
  <p:clrMapOvr>
    <a:masterClrMapping/>
  </p:clrMapOvr>
  <mc:AlternateContent xmlns:mc="http://schemas.openxmlformats.org/markup-compatibility/2006" xmlns:p14="http://schemas.microsoft.com/office/powerpoint/2010/main">
    <mc:Choice Requires="p14">
      <p:transition spd="med" p14:dur="700" advTm="53478">
        <p:fade/>
      </p:transition>
    </mc:Choice>
    <mc:Fallback xmlns="">
      <p:transition spd="med" advTm="53478">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a:xfrm>
            <a:off x="720648" y="246888"/>
            <a:ext cx="7314988" cy="694944"/>
          </a:xfrm>
        </p:spPr>
        <p:txBody>
          <a:bodyPr/>
          <a:lstStyle/>
          <a:p>
            <a:r>
              <a:rPr lang="en-US" dirty="0"/>
              <a:t>Substructuring Theory</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6</a:t>
            </a:fld>
            <a:endParaRPr lang="en-US" dirty="0"/>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39185"/>
                <a:ext cx="10886680" cy="5708237"/>
              </a:xfrm>
            </p:spPr>
            <p:txBody>
              <a:bodyPr>
                <a:normAutofit/>
              </a:bodyPr>
              <a:lstStyle/>
              <a:p>
                <a:pPr lvl="1">
                  <a:spcBef>
                    <a:spcPts val="600"/>
                  </a:spcBef>
                  <a:spcAft>
                    <a:spcPts val="1200"/>
                  </a:spcAft>
                </a:pPr>
                <a:r>
                  <a:rPr lang="en-US" dirty="0"/>
                  <a:t>To perform CMS substructuring, acquire modal information for each substructure and form EOM.</a:t>
                </a:r>
                <a:endParaRPr lang="en-US" baseline="30000" dirty="0"/>
              </a:p>
              <a:p>
                <a:pPr marL="201159" lvl="1" indent="0">
                  <a:spcBef>
                    <a:spcPts val="600"/>
                  </a:spcBef>
                  <a:spcAft>
                    <a:spcPts val="1200"/>
                  </a:spcAft>
                  <a:buNone/>
                </a:pPr>
                <a14:m>
                  <m:oMathPara xmlns:m="http://schemas.openxmlformats.org/officeDocument/2006/math">
                    <m:oMathParaPr>
                      <m:jc m:val="centerGroup"/>
                    </m:oMathParaPr>
                    <m:oMath xmlns:m="http://schemas.openxmlformats.org/officeDocument/2006/math">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b="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up>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b="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m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oMath>
                  </m:oMathPara>
                </a14:m>
                <a:endParaRPr lang="en-US" dirty="0"/>
              </a:p>
              <a:p>
                <a:pPr lvl="1">
                  <a:spcBef>
                    <a:spcPts val="600"/>
                  </a:spcBef>
                  <a:spcAft>
                    <a:spcPts val="1200"/>
                  </a:spcAft>
                </a:pPr>
                <a:r>
                  <a:rPr lang="en-US" dirty="0"/>
                  <a:t>Physical constraints are defined connecting both structures to the Plate &amp; Thin-Wing subsystem.</a:t>
                </a:r>
              </a:p>
              <a:p>
                <a:pPr marL="201159" lvl="1" indent="0">
                  <a:spcBef>
                    <a:spcPts val="600"/>
                  </a:spcBef>
                  <a:spcAft>
                    <a:spcPts val="1200"/>
                  </a:spcAft>
                  <a:buNone/>
                </a:pPr>
                <a14:m>
                  <m:oMathPara xmlns:m="http://schemas.openxmlformats.org/officeDocument/2006/math">
                    <m:oMathParaPr>
                      <m:jc m:val="centerGroup"/>
                    </m:oMathParaPr>
                    <m:oMath xmlns:m="http://schemas.openxmlformats.org/officeDocument/2006/math">
                      <m:sSub>
                        <m:sSubPr>
                          <m:ctrlP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   </m:t>
                      </m:r>
                      <m:sSub>
                        <m:sSubPr>
                          <m:ctrlP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oMath>
                  </m:oMathPara>
                </a14:m>
                <a:endParaRPr lang="en-US" b="0" i="1" dirty="0">
                  <a:solidFill>
                    <a:srgbClr val="000000"/>
                  </a:solidFill>
                  <a:latin typeface="Cambria Math" panose="02040503050406030204" pitchFamily="18" charset="0"/>
                  <a:ea typeface="Times New Roman" panose="02020603050405020304" pitchFamily="18" charset="0"/>
                  <a:cs typeface="Times New Roman" panose="02020603050405020304" pitchFamily="18" charset="0"/>
                </a:endParaRPr>
              </a:p>
              <a:p>
                <a:pPr marL="201159" lvl="1" indent="0">
                  <a:spcBef>
                    <a:spcPts val="600"/>
                  </a:spcBef>
                  <a:spcAft>
                    <a:spcPts val="1200"/>
                  </a:spcAft>
                  <a:buNone/>
                </a:pPr>
                <a14:m>
                  <m:oMathPara xmlns:m="http://schemas.openxmlformats.org/officeDocument/2006/math">
                    <m:oMathParaPr>
                      <m:jc m:val="centerGroup"/>
                    </m:oMathParaPr>
                    <m:oMath xmlns:m="http://schemas.openxmlformats.org/officeDocument/2006/math">
                      <m:d>
                        <m:dPr>
                          <m:begChr m:val="["/>
                          <m:endChr m:val="]"/>
                          <m:ctrlPr>
                            <a:rPr lang="en-US"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e>
                              <m:e>
                                <m:r>
                                  <a:rPr lang="en-US" b="0" i="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e>
                              <m:e>
                                <m:r>
                                  <a:rPr lang="en-US"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mr>
                            <m:mr>
                              <m:e>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e>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𝑥</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1">
                  <a:spcBef>
                    <a:spcPts val="600"/>
                  </a:spcBef>
                  <a:spcAft>
                    <a:spcPts val="1200"/>
                  </a:spcAft>
                </a:pPr>
                <a:r>
                  <a:rPr lang="en-US" dirty="0"/>
                  <a:t>These constraints are cast to modal domain and softened by projecting each subsystems dynamics through the mode shapes of the Plate &amp; Thin-Wing.</a:t>
                </a:r>
                <a:endParaRPr lang="en-US" i="1" dirty="0">
                  <a:solidFill>
                    <a:srgbClr val="000000"/>
                  </a:solidFill>
                  <a:latin typeface="Cambria Math" panose="02040503050406030204" pitchFamily="18" charset="0"/>
                  <a:ea typeface="Times New Roman" panose="02020603050405020304" pitchFamily="18" charset="0"/>
                  <a:cs typeface="Times New Roman" panose="02020603050405020304" pitchFamily="18" charset="0"/>
                </a:endParaRPr>
              </a:p>
              <a:p>
                <a:pPr marL="201159" lvl="1" indent="0">
                  <a:spcBef>
                    <a:spcPts val="600"/>
                  </a:spcBef>
                  <a:spcAft>
                    <a:spcPts val="1200"/>
                  </a:spcAft>
                  <a:buNone/>
                </a:pPr>
                <a14:m>
                  <m:oMathPara xmlns:m="http://schemas.openxmlformats.org/officeDocument/2006/math">
                    <m:oMathParaPr>
                      <m:jc m:val="centerGroup"/>
                    </m:oMathParaPr>
                    <m:oMath xmlns:m="http://schemas.openxmlformats.org/officeDocument/2006/math">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2"/>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𝑆</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,1→2</m:t>
                                    </m:r>
                                  </m:sub>
                                  <m:sup>
                                    <m:r>
                                      <a:rPr lang="en-US" b="0" i="1" smtClean="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m:t>
                                    </m:r>
                                  </m:sup>
                                </m:sSubSup>
                              </m:e>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mr>
                            <m:m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𝑆</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𝐶</m:t>
                                    </m:r>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,3→2</m:t>
                                    </m:r>
                                  </m:sub>
                                  <m:sup>
                                    <m:r>
                                      <a:rPr lang="en-US" b="0" i="1" smtClean="0">
                                        <a:solidFill>
                                          <a:srgbClr val="000000"/>
                                        </a:solidFill>
                                        <a:latin typeface="Cambria Math" panose="02040503050406030204" pitchFamily="18" charset="0"/>
                                        <a:ea typeface="Cambria Math" panose="02040503050406030204" pitchFamily="18" charset="0"/>
                                        <a:cs typeface="Times New Roman" panose="02020603050405020304" pitchFamily="18" charset="0"/>
                                      </a:rPr>
                                      <m:t>†</m:t>
                                    </m:r>
                                  </m:sup>
                                </m:sSubSup>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mr>
                            <m:m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𝜙</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b="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acc>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𝑞</m:t>
                                    </m:r>
                                  </m:e>
                                  <m:sub>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b="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0</m:t>
                      </m:r>
                    </m:oMath>
                  </m:oMathPara>
                </a14:m>
                <a:endPar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mc:Choice>
        <mc:Fallback xmlns="">
          <p:sp>
            <p:nvSpPr>
              <p:cNvPr id="7" name="Content Placeholder 2">
                <a:extLst>
                  <a:ext uri="{FF2B5EF4-FFF2-40B4-BE49-F238E27FC236}">
                    <a16:creationId xmlns:a16="http://schemas.microsoft.com/office/drawing/2014/main" id="{D2E1D076-FD1B-4DE3-8009-8C706F69A5AA}"/>
                  </a:ext>
                </a:extLst>
              </p:cNvPr>
              <p:cNvSpPr>
                <a:spLocks noGrp="1" noRot="1" noChangeAspect="1" noMove="1" noResize="1" noEditPoints="1" noAdjustHandles="1" noChangeArrowheads="1" noChangeShapeType="1" noTextEdit="1"/>
              </p:cNvSpPr>
              <p:nvPr>
                <p:ph type="body" sz="quarter" idx="10"/>
              </p:nvPr>
            </p:nvSpPr>
            <p:spPr>
              <a:xfrm>
                <a:off x="347313" y="939185"/>
                <a:ext cx="10886680" cy="5708237"/>
              </a:xfrm>
              <a:blipFill>
                <a:blip r:embed="rId3"/>
                <a:stretch>
                  <a:fillRect t="-962" r="-1792"/>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470D7D46-1F06-4723-9AA5-3B5077277A9E}"/>
              </a:ext>
            </a:extLst>
          </p:cNvPr>
          <p:cNvSpPr txBox="1"/>
          <p:nvPr/>
        </p:nvSpPr>
        <p:spPr>
          <a:xfrm>
            <a:off x="9618696" y="27028"/>
            <a:ext cx="2475345" cy="830997"/>
          </a:xfrm>
          <a:prstGeom prst="rect">
            <a:avLst/>
          </a:prstGeom>
          <a:noFill/>
        </p:spPr>
        <p:txBody>
          <a:bodyPr wrap="square" rtlCol="0">
            <a:spAutoFit/>
          </a:bodyPr>
          <a:lstStyle/>
          <a:p>
            <a:r>
              <a:rPr lang="en-US" sz="1600" dirty="0">
                <a:latin typeface="+mj-lt"/>
              </a:rPr>
              <a:t>1: Frame, Plate &amp; Thin-Wing</a:t>
            </a:r>
          </a:p>
          <a:p>
            <a:r>
              <a:rPr lang="en-US" sz="1600" dirty="0">
                <a:latin typeface="+mj-lt"/>
              </a:rPr>
              <a:t>2: Plate &amp; Thin-Wing</a:t>
            </a:r>
          </a:p>
          <a:p>
            <a:r>
              <a:rPr lang="en-US" sz="1600" dirty="0">
                <a:latin typeface="+mj-lt"/>
              </a:rPr>
              <a:t>3: Plate &amp; Thick-Wing</a:t>
            </a:r>
          </a:p>
        </p:txBody>
      </p:sp>
    </p:spTree>
    <p:extLst>
      <p:ext uri="{BB962C8B-B14F-4D97-AF65-F5344CB8AC3E}">
        <p14:creationId xmlns:p14="http://schemas.microsoft.com/office/powerpoint/2010/main" val="2969910709"/>
      </p:ext>
    </p:extLst>
  </p:cSld>
  <p:clrMapOvr>
    <a:masterClrMapping/>
  </p:clrMapOvr>
  <mc:AlternateContent xmlns:mc="http://schemas.openxmlformats.org/markup-compatibility/2006" xmlns:p14="http://schemas.microsoft.com/office/powerpoint/2010/main">
    <mc:Choice Requires="p14">
      <p:transition spd="med" p14:dur="700" advTm="53478">
        <p:fade/>
      </p:transition>
    </mc:Choice>
    <mc:Fallback xmlns="">
      <p:transition spd="med" advTm="534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Substructuring Theory</a:t>
            </a:r>
          </a:p>
        </p:txBody>
      </p:sp>
      <p:sp>
        <p:nvSpPr>
          <p:cNvPr id="3" name="Slide Number Placeholder 2">
            <a:extLst>
              <a:ext uri="{FF2B5EF4-FFF2-40B4-BE49-F238E27FC236}">
                <a16:creationId xmlns:a16="http://schemas.microsoft.com/office/drawing/2014/main" id="{F9E9C189-B37A-42CB-8BDF-D9CE72A02776}"/>
              </a:ext>
            </a:extLst>
          </p:cNvPr>
          <p:cNvSpPr>
            <a:spLocks noGrp="1"/>
          </p:cNvSpPr>
          <p:nvPr>
            <p:ph type="sldNum" sz="quarter" idx="4"/>
          </p:nvPr>
        </p:nvSpPr>
        <p:spPr/>
        <p:txBody>
          <a:bodyPr/>
          <a:lstStyle/>
          <a:p>
            <a:fld id="{4FAB73BC-B049-4115-A692-8D63A059BFB8}" type="slidenum">
              <a:rPr lang="en-US" smtClean="0"/>
              <a:pPr/>
              <a:t>7</a:t>
            </a:fld>
            <a:endParaRPr lang="en-US" dirty="0"/>
          </a:p>
        </p:txBody>
      </p:sp>
      <mc:AlternateContent xmlns:mc="http://schemas.openxmlformats.org/markup-compatibility/2006" xmlns:a14="http://schemas.microsoft.com/office/drawing/2010/main">
        <mc:Choice Requires="a14">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39185"/>
                <a:ext cx="10886680" cy="5708237"/>
              </a:xfrm>
            </p:spPr>
            <p:txBody>
              <a:bodyPr>
                <a:normAutofit/>
              </a:bodyPr>
              <a:lstStyle/>
              <a:p>
                <a:pPr lvl="1">
                  <a:spcBef>
                    <a:spcPts val="600"/>
                  </a:spcBef>
                  <a:spcAft>
                    <a:spcPts val="1200"/>
                  </a:spcAft>
                </a:pPr>
                <a:r>
                  <a:rPr lang="en-US" dirty="0"/>
                  <a:t>The null space function is used to determine the localization matrix </a:t>
                </a:r>
                <a:r>
                  <a:rPr lang="en-US" dirty="0">
                    <a:solidFill>
                      <a:srgbClr val="000000"/>
                    </a:solidFill>
                    <a:latin typeface="Times New Roman" panose="02020603050405020304" pitchFamily="18" charset="0"/>
                    <a:cs typeface="Times New Roman" panose="02020603050405020304" pitchFamily="18" charset="0"/>
                  </a:rPr>
                  <a:t>L.</a:t>
                </a:r>
              </a:p>
              <a:p>
                <a:pPr marL="201159" lvl="1" indent="0" algn="ctr">
                  <a:spcBef>
                    <a:spcPts val="600"/>
                  </a:spcBef>
                  <a:spcAft>
                    <a:spcPts val="1200"/>
                  </a:spcAft>
                  <a:buNone/>
                </a:pPr>
                <a14:m>
                  <m:oMathPara xmlns:m="http://schemas.openxmlformats.org/officeDocument/2006/math">
                    <m:oMathParaPr>
                      <m:jc m:val="centerGroup"/>
                    </m:oMathParaPr>
                    <m:oMath xmlns:m="http://schemas.openxmlformats.org/officeDocument/2006/math">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r>
                        <a:rPr lang="en-US" b="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r>
                        <m:rPr>
                          <m:sty m:val="p"/>
                        </m:rPr>
                        <a:rPr lang="en-US" b="0" i="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null</m:t>
                      </m:r>
                      <m:r>
                        <a:rPr lang="en-US" b="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acc>
                        <m:accPr>
                          <m:chr m:val="̃"/>
                          <m:ctrlPr>
                            <a:rPr lang="en-US"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b="0"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𝐵</m:t>
                          </m:r>
                        </m:e>
                      </m:acc>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lvl="1">
                  <a:spcBef>
                    <a:spcPts val="600"/>
                  </a:spcBef>
                  <a:spcAft>
                    <a:spcPts val="1200"/>
                  </a:spcAft>
                </a:pPr>
                <a:r>
                  <a:rPr lang="en-US" dirty="0"/>
                  <a:t>L-matrix is used to enforce constraints on equation of motion and predict system assembly response.</a:t>
                </a:r>
                <a:endPar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marL="201159" lvl="1" indent="0" algn="ctr">
                  <a:spcBef>
                    <a:spcPts val="600"/>
                  </a:spcBef>
                  <a:spcAft>
                    <a:spcPts val="1200"/>
                  </a:spcAft>
                  <a:buNone/>
                </a:pPr>
                <a:r>
                  <a:rPr lang="en-US"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14:m>
                  <m:oMath xmlns:m="http://schemas.openxmlformats.org/officeDocument/2006/math">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acc>
                                    <m:accPr>
                                      <m: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acc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acc>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up>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mr>
                        </m:m>
                      </m:e>
                    </m:d>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1</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𝑞</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1"/>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m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2</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mr>
                          <m:mr>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𝜙</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𝑇</m:t>
                                  </m:r>
                                </m:sup>
                              </m:sSubSup>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𝐹</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3</m:t>
                                  </m:r>
                                </m:sub>
                              </m:sSub>
                            </m:e>
                          </m:mr>
                        </m:m>
                      </m:e>
                    </m:d>
                  </m:oMath>
                </a14:m>
                <a:endParaRPr lang="en-US" dirty="0"/>
              </a:p>
              <a:p>
                <a:pPr lvl="1">
                  <a:spcBef>
                    <a:spcPts val="600"/>
                  </a:spcBef>
                  <a:spcAft>
                    <a:spcPts val="1200"/>
                  </a:spcAft>
                </a:pPr>
                <a:r>
                  <a:rPr lang="en-US" dirty="0"/>
                  <a:t>An Eigen solution of the Transformed Mass and Stiffness Matrices yield the predicted Natural Frequencies and Mode shapes.</a:t>
                </a:r>
              </a:p>
              <a:p>
                <a:pPr marL="201159" lvl="1" indent="0">
                  <a:spcBef>
                    <a:spcPts val="600"/>
                  </a:spcBef>
                  <a:spcAft>
                    <a:spcPts val="1200"/>
                  </a:spcAft>
                  <a:buNone/>
                </a:pPr>
                <a14:m>
                  <m:oMathPara xmlns:m="http://schemas.openxmlformats.org/officeDocument/2006/math">
                    <m:oMathParaPr>
                      <m:jc m:val="centerGroup"/>
                    </m:oMathParaPr>
                    <m:oMath xmlns:m="http://schemas.openxmlformats.org/officeDocument/2006/math">
                      <m:acc>
                        <m:accPr>
                          <m:chr m:val="̂"/>
                          <m:ctrlPr>
                            <a:rPr lang="en-US" b="0" i="1" smtClean="0">
                              <a:solidFill>
                                <a:srgbClr val="000000"/>
                              </a:solidFill>
                              <a:latin typeface="Cambria Math" panose="02040503050406030204" pitchFamily="18" charset="0"/>
                              <a:cs typeface="Times New Roman" panose="02020603050405020304" pitchFamily="18" charset="0"/>
                            </a:rPr>
                          </m:ctrlPr>
                        </m:accPr>
                        <m:e>
                          <m:r>
                            <m:rPr>
                              <m:sty m:val="p"/>
                            </m:rP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m:t>
                          </m:r>
                        </m:e>
                      </m:acc>
                      <m:r>
                        <a:rPr lang="en-US" b="0" i="0"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Sub>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𝐼</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Sub>
                              </m:e>
                            </m:mr>
                          </m:m>
                        </m:e>
                      </m:d>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   </m:t>
                      </m:r>
                      <m:acc>
                        <m:accPr>
                          <m:chr m:val="̂"/>
                          <m:ctrlPr>
                            <a:rPr lang="en-US" b="0" i="1" smtClean="0">
                              <a:solidFill>
                                <a:srgbClr val="000000"/>
                              </a:solidFill>
                              <a:latin typeface="Cambria Math" panose="02040503050406030204" pitchFamily="18" charset="0"/>
                              <a:cs typeface="Times New Roman" panose="02020603050405020304" pitchFamily="18" charset="0"/>
                            </a:rPr>
                          </m:ctrlPr>
                        </m:accPr>
                        <m:e>
                          <m:r>
                            <m:rPr>
                              <m:sty m:val="p"/>
                            </m:rPr>
                            <a:rPr lang="en-US" i="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K</m:t>
                          </m:r>
                        </m:e>
                      </m:acc>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t>
                      </m:r>
                      <m:sSup>
                        <m:s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pPr>
                        <m:e>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e>
                        <m:sup>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𝑇</m:t>
                          </m:r>
                        </m:sup>
                      </m:sSup>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m>
                            <m:mPr>
                              <m:plcHide m:val="on"/>
                              <m:mcs>
                                <m:mc>
                                  <m:mcPr>
                                    <m:count m:val="3"/>
                                    <m:mcJc m:val="center"/>
                                  </m:mcPr>
                                </m:mc>
                              </m:mcs>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mPr>
                            <m:mr>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1</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b="0" i="1" smtClean="0">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b>
                                              <m:sup>
                                                <m:r>
                                                  <a:rPr lang="en-US" b="0" i="1">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mr>
                            <m:m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0</m:t>
                                </m:r>
                              </m:e>
                              <m:e>
                                <m:d>
                                  <m:dPr>
                                    <m:begChr m:val=""/>
                                    <m:endChr m:val="]"/>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dPr>
                                  <m:e>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Sub>
                                      <m:sSub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Pr>
                                      <m:e>
                                        <m:sPre>
                                          <m:sPre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PrePr>
                                          <m:sub>
                                            <m:r>
                                              <a:rPr lang="en-US" b="0" i="1" smtClean="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 </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p>
                                          <m:e>
                                            <m:sSubSup>
                                              <m:sSubSupPr>
                                                <m:ctrlP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ctrlPr>
                                              </m:sSubSupPr>
                                              <m:e>
                                                <m:r>
                                                  <a:rPr lang="en-US" i="1">
                                                    <a:solidFill>
                                                      <a:srgbClr val="000000"/>
                                                    </a:solidFill>
                                                    <a:latin typeface="Cambria Math" panose="02040503050406030204" pitchFamily="18" charset="0"/>
                                                    <a:ea typeface="Calibri" panose="020F0502020204030204" pitchFamily="34" charset="0"/>
                                                    <a:cs typeface="Times New Roman" panose="02020603050405020304" pitchFamily="18" charset="0"/>
                                                  </a:rPr>
                                                  <m:t>𝜔</m:t>
                                                </m:r>
                                              </m:e>
                                              <m:sub>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3</m:t>
                                                </m:r>
                                              </m:sub>
                                              <m:sup>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2</m:t>
                                                </m:r>
                                              </m:sup>
                                            </m:sSubSup>
                                          </m:e>
                                        </m:sPre>
                                      </m:e>
                                      <m:sub>
                                        <m:r>
                                          <a:rPr lang="en-US">
                                            <a:solidFill>
                                              <a:srgbClr val="000000"/>
                                            </a:solidFill>
                                            <a:latin typeface="Cambria Math" panose="02040503050406030204" pitchFamily="18" charset="0"/>
                                            <a:ea typeface="Calibri" panose="020F0502020204030204" pitchFamily="34" charset="0"/>
                                            <a:cs typeface="Times New Roman" panose="02020603050405020304" pitchFamily="18" charset="0"/>
                                          </a:rPr>
                                          <m:t>⋱</m:t>
                                        </m:r>
                                      </m:sub>
                                    </m:sSub>
                                  </m:e>
                                </m:d>
                              </m:e>
                            </m:mr>
                          </m:m>
                        </m:e>
                      </m:d>
                      <m:r>
                        <a:rPr lang="en-US" i="1">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𝐿</m:t>
                      </m:r>
                    </m:oMath>
                  </m:oMathPara>
                </a14:m>
                <a:endParaRPr lang="en-US" b="0" i="1" dirty="0">
                  <a:latin typeface="Cambria Math" panose="02040503050406030204" pitchFamily="18" charset="0"/>
                </a:endParaRPr>
              </a:p>
              <a:p>
                <a:pPr marL="201159" lvl="1" indent="0">
                  <a:spcBef>
                    <a:spcPts val="1200"/>
                  </a:spcBef>
                  <a:spcAft>
                    <a:spcPts val="1200"/>
                  </a:spcAft>
                  <a:buNone/>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eig</m:t>
                      </m:r>
                      <m:r>
                        <a:rPr lang="en-US" b="0" i="1" smtClean="0">
                          <a:latin typeface="Cambria Math" panose="02040503050406030204" pitchFamily="18" charset="0"/>
                        </a:rPr>
                        <m:t>(</m:t>
                      </m:r>
                      <m:acc>
                        <m:accPr>
                          <m:chr m:val="̂"/>
                          <m:ctrlPr>
                            <a:rPr lang="en-US" i="1">
                              <a:solidFill>
                                <a:srgbClr val="000000"/>
                              </a:solidFill>
                              <a:latin typeface="Cambria Math" panose="02040503050406030204" pitchFamily="18" charset="0"/>
                              <a:cs typeface="Times New Roman" panose="02020603050405020304" pitchFamily="18" charset="0"/>
                            </a:rPr>
                          </m:ctrlPr>
                        </m:accPr>
                        <m:e>
                          <m:r>
                            <m:rPr>
                              <m:sty m:val="p"/>
                            </m:rPr>
                            <a:rPr lang="en-US" i="0">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K</m:t>
                          </m:r>
                        </m:e>
                      </m:acc>
                      <m:r>
                        <a:rPr lang="en-US" b="0" i="1" smtClean="0">
                          <a:latin typeface="Cambria Math" panose="02040503050406030204" pitchFamily="18" charset="0"/>
                        </a:rPr>
                        <m:t>,</m:t>
                      </m:r>
                      <m:acc>
                        <m:accPr>
                          <m:chr m:val="̂"/>
                          <m:ctrlPr>
                            <a:rPr lang="en-US" i="1">
                              <a:solidFill>
                                <a:srgbClr val="000000"/>
                              </a:solidFill>
                              <a:latin typeface="Cambria Math" panose="02040503050406030204" pitchFamily="18" charset="0"/>
                              <a:cs typeface="Times New Roman" panose="02020603050405020304" pitchFamily="18" charset="0"/>
                            </a:rPr>
                          </m:ctrlPr>
                        </m:accPr>
                        <m:e>
                          <m:r>
                            <m:rPr>
                              <m:sty m:val="p"/>
                            </m:rPr>
                            <a:rPr lang="en-US">
                              <a:solidFill>
                                <a:srgbClr val="000000"/>
                              </a:solidFill>
                              <a:latin typeface="Cambria Math" panose="02040503050406030204" pitchFamily="18" charset="0"/>
                              <a:ea typeface="Times New Roman" panose="02020603050405020304" pitchFamily="18" charset="0"/>
                              <a:cs typeface="Times New Roman" panose="02020603050405020304" pitchFamily="18" charset="0"/>
                            </a:rPr>
                            <m:t>M</m:t>
                          </m:r>
                        </m:e>
                      </m:acc>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i="1">
                                  <a:latin typeface="Cambria Math" panose="02040503050406030204" pitchFamily="18" charset="0"/>
                                </a:rPr>
                                <m:t>𝜔</m:t>
                              </m:r>
                            </m:e>
                          </m:acc>
                        </m:e>
                        <m:sub>
                          <m:r>
                            <a:rPr lang="en-US" b="0" i="1" smtClean="0">
                              <a:latin typeface="Cambria Math" panose="02040503050406030204" pitchFamily="18" charset="0"/>
                            </a:rPr>
                            <m:t>𝑛</m:t>
                          </m:r>
                        </m:sub>
                      </m:sSub>
                      <m:r>
                        <a:rPr lang="en-US" b="0" i="1" smtClean="0">
                          <a:latin typeface="Cambria Math" panose="02040503050406030204" pitchFamily="18" charset="0"/>
                        </a:rPr>
                        <m:t>,</m:t>
                      </m:r>
                      <m:acc>
                        <m:accPr>
                          <m:chr m:val="̂"/>
                          <m:ctrlPr>
                            <a:rPr lang="en-US" b="0" i="1" smtClean="0">
                              <a:latin typeface="Cambria Math" panose="02040503050406030204" pitchFamily="18" charset="0"/>
                            </a:rPr>
                          </m:ctrlPr>
                        </m:accPr>
                        <m:e>
                          <m:r>
                            <m:rPr>
                              <m:sty m:val="p"/>
                            </m:rPr>
                            <a:rPr lang="en-US">
                              <a:latin typeface="Cambria Math" panose="02040503050406030204" pitchFamily="18" charset="0"/>
                            </a:rPr>
                            <m:t>Φ</m:t>
                          </m:r>
                        </m:e>
                      </m:acc>
                    </m:oMath>
                  </m:oMathPara>
                </a14:m>
                <a:endParaRPr lang="en-US" dirty="0"/>
              </a:p>
            </p:txBody>
          </p:sp>
        </mc:Choice>
        <mc:Fallback xmlns="">
          <p:sp>
            <p:nvSpPr>
              <p:cNvPr id="7" name="Content Placeholder 2">
                <a:extLst>
                  <a:ext uri="{FF2B5EF4-FFF2-40B4-BE49-F238E27FC236}">
                    <a16:creationId xmlns:a16="http://schemas.microsoft.com/office/drawing/2014/main" id="{D2E1D076-FD1B-4DE3-8009-8C706F69A5AA}"/>
                  </a:ext>
                </a:extLst>
              </p:cNvPr>
              <p:cNvSpPr>
                <a:spLocks noGrp="1" noRot="1" noChangeAspect="1" noMove="1" noResize="1" noEditPoints="1" noAdjustHandles="1" noChangeArrowheads="1" noChangeShapeType="1" noTextEdit="1"/>
              </p:cNvSpPr>
              <p:nvPr>
                <p:ph type="body" sz="quarter" idx="10"/>
              </p:nvPr>
            </p:nvSpPr>
            <p:spPr>
              <a:xfrm>
                <a:off x="347313" y="939185"/>
                <a:ext cx="10886680" cy="5708237"/>
              </a:xfrm>
              <a:blipFill>
                <a:blip r:embed="rId3"/>
                <a:stretch>
                  <a:fillRect t="-1175"/>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E8949321-8807-42B3-BE31-843AB1B8AD90}"/>
              </a:ext>
            </a:extLst>
          </p:cNvPr>
          <p:cNvSpPr txBox="1"/>
          <p:nvPr/>
        </p:nvSpPr>
        <p:spPr>
          <a:xfrm>
            <a:off x="9618696" y="27028"/>
            <a:ext cx="2475345" cy="830997"/>
          </a:xfrm>
          <a:prstGeom prst="rect">
            <a:avLst/>
          </a:prstGeom>
          <a:noFill/>
        </p:spPr>
        <p:txBody>
          <a:bodyPr wrap="square" rtlCol="0">
            <a:spAutoFit/>
          </a:bodyPr>
          <a:lstStyle/>
          <a:p>
            <a:r>
              <a:rPr lang="en-US" sz="1600" dirty="0">
                <a:latin typeface="+mj-lt"/>
              </a:rPr>
              <a:t>1: Frame, Plate &amp; Thin-Wing</a:t>
            </a:r>
          </a:p>
          <a:p>
            <a:r>
              <a:rPr lang="en-US" sz="1600" dirty="0">
                <a:latin typeface="+mj-lt"/>
              </a:rPr>
              <a:t>2: Plate &amp; Thin-Wing</a:t>
            </a:r>
          </a:p>
          <a:p>
            <a:r>
              <a:rPr lang="en-US" sz="1600" dirty="0">
                <a:latin typeface="+mj-lt"/>
              </a:rPr>
              <a:t>3: Plate &amp; Thick-Wing</a:t>
            </a:r>
          </a:p>
        </p:txBody>
      </p:sp>
    </p:spTree>
    <p:extLst>
      <p:ext uri="{BB962C8B-B14F-4D97-AF65-F5344CB8AC3E}">
        <p14:creationId xmlns:p14="http://schemas.microsoft.com/office/powerpoint/2010/main" val="740081144"/>
      </p:ext>
    </p:extLst>
  </p:cSld>
  <p:clrMapOvr>
    <a:masterClrMapping/>
  </p:clrMapOvr>
  <mc:AlternateContent xmlns:mc="http://schemas.openxmlformats.org/markup-compatibility/2006" xmlns:p14="http://schemas.microsoft.com/office/powerpoint/2010/main">
    <mc:Choice Requires="p14">
      <p:transition spd="med" p14:dur="700" advTm="53478">
        <p:fade/>
      </p:transition>
    </mc:Choice>
    <mc:Fallback xmlns="">
      <p:transition spd="med" advTm="5347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Linear Results</a:t>
            </a:r>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02875"/>
            <a:ext cx="10844784" cy="540914"/>
          </a:xfrm>
        </p:spPr>
        <p:txBody>
          <a:bodyPr>
            <a:normAutofit/>
          </a:bodyPr>
          <a:lstStyle/>
          <a:p>
            <a:pPr lvl="1"/>
            <a:r>
              <a:rPr lang="en-US" dirty="0"/>
              <a:t>Predictions led to low frequency and damping error outside of a few modes.</a:t>
            </a:r>
            <a:endParaRPr lang="en-US" b="1" dirty="0"/>
          </a:p>
        </p:txBody>
      </p:sp>
      <p:graphicFrame>
        <p:nvGraphicFramePr>
          <p:cNvPr id="5" name="Table 4">
            <a:extLst>
              <a:ext uri="{FF2B5EF4-FFF2-40B4-BE49-F238E27FC236}">
                <a16:creationId xmlns:a16="http://schemas.microsoft.com/office/drawing/2014/main" id="{F8BE025F-014E-4827-BFCA-C29AA0501ACE}"/>
              </a:ext>
            </a:extLst>
          </p:cNvPr>
          <p:cNvGraphicFramePr>
            <a:graphicFrameLocks noGrp="1"/>
          </p:cNvGraphicFramePr>
          <p:nvPr>
            <p:extLst>
              <p:ext uri="{D42A27DB-BD31-4B8C-83A1-F6EECF244321}">
                <p14:modId xmlns:p14="http://schemas.microsoft.com/office/powerpoint/2010/main" val="1741075394"/>
              </p:ext>
            </p:extLst>
          </p:nvPr>
        </p:nvGraphicFramePr>
        <p:xfrm>
          <a:off x="311217" y="1664771"/>
          <a:ext cx="5784783" cy="4261478"/>
        </p:xfrm>
        <a:graphic>
          <a:graphicData uri="http://schemas.openxmlformats.org/drawingml/2006/table">
            <a:tbl>
              <a:tblPr firstRow="1" firstCol="1" bandRow="1"/>
              <a:tblGrid>
                <a:gridCol w="875899">
                  <a:extLst>
                    <a:ext uri="{9D8B030D-6E8A-4147-A177-3AD203B41FA5}">
                      <a16:colId xmlns:a16="http://schemas.microsoft.com/office/drawing/2014/main" val="2849166554"/>
                    </a:ext>
                  </a:extLst>
                </a:gridCol>
                <a:gridCol w="748818">
                  <a:extLst>
                    <a:ext uri="{9D8B030D-6E8A-4147-A177-3AD203B41FA5}">
                      <a16:colId xmlns:a16="http://schemas.microsoft.com/office/drawing/2014/main" val="3678677835"/>
                    </a:ext>
                  </a:extLst>
                </a:gridCol>
                <a:gridCol w="627594">
                  <a:extLst>
                    <a:ext uri="{9D8B030D-6E8A-4147-A177-3AD203B41FA5}">
                      <a16:colId xmlns:a16="http://schemas.microsoft.com/office/drawing/2014/main" val="1237792757"/>
                    </a:ext>
                  </a:extLst>
                </a:gridCol>
                <a:gridCol w="718985">
                  <a:extLst>
                    <a:ext uri="{9D8B030D-6E8A-4147-A177-3AD203B41FA5}">
                      <a16:colId xmlns:a16="http://schemas.microsoft.com/office/drawing/2014/main" val="2933048369"/>
                    </a:ext>
                  </a:extLst>
                </a:gridCol>
                <a:gridCol w="695732">
                  <a:extLst>
                    <a:ext uri="{9D8B030D-6E8A-4147-A177-3AD203B41FA5}">
                      <a16:colId xmlns:a16="http://schemas.microsoft.com/office/drawing/2014/main" val="4100554374"/>
                    </a:ext>
                  </a:extLst>
                </a:gridCol>
                <a:gridCol w="762361">
                  <a:extLst>
                    <a:ext uri="{9D8B030D-6E8A-4147-A177-3AD203B41FA5}">
                      <a16:colId xmlns:a16="http://schemas.microsoft.com/office/drawing/2014/main" val="121508700"/>
                    </a:ext>
                  </a:extLst>
                </a:gridCol>
                <a:gridCol w="700876">
                  <a:extLst>
                    <a:ext uri="{9D8B030D-6E8A-4147-A177-3AD203B41FA5}">
                      <a16:colId xmlns:a16="http://schemas.microsoft.com/office/drawing/2014/main" val="3925237512"/>
                    </a:ext>
                  </a:extLst>
                </a:gridCol>
                <a:gridCol w="654518">
                  <a:extLst>
                    <a:ext uri="{9D8B030D-6E8A-4147-A177-3AD203B41FA5}">
                      <a16:colId xmlns:a16="http://schemas.microsoft.com/office/drawing/2014/main" val="2990451755"/>
                    </a:ext>
                  </a:extLst>
                </a:gridCol>
              </a:tblGrid>
              <a:tr h="184656">
                <a:tc rowSpan="2">
                  <a:txBody>
                    <a:bodyPr/>
                    <a:lstStyle/>
                    <a:p>
                      <a:pPr marL="0" marR="0" algn="ctr">
                        <a:spcBef>
                          <a:spcPts val="0"/>
                        </a:spcBef>
                        <a:spcAft>
                          <a:spcPts val="0"/>
                        </a:spcAft>
                      </a:pPr>
                      <a:r>
                        <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Mode Number</a:t>
                      </a: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gridSpan="2">
                  <a:txBody>
                    <a:bodyPr/>
                    <a:lstStyle/>
                    <a:p>
                      <a:pPr marL="0" marR="0" algn="ctr">
                        <a:spcBef>
                          <a:spcPts val="0"/>
                        </a:spcBef>
                        <a:spcAft>
                          <a:spcPts val="0"/>
                        </a:spcAft>
                      </a:pPr>
                      <a:r>
                        <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Truth</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28575" cap="flat" cmpd="dbl" algn="ctr">
                      <a:solidFill>
                        <a:srgbClr val="3F3F3F"/>
                      </a:solidFill>
                      <a:prstDash val="solid"/>
                      <a:round/>
                      <a:headEnd type="none" w="med" len="med"/>
                      <a:tailEnd type="none" w="med" len="med"/>
                    </a:lnB>
                    <a:solidFill>
                      <a:srgbClr val="A5A5A5"/>
                    </a:solidFill>
                  </a:tcPr>
                </a:tc>
                <a:tc hMerge="1">
                  <a:txBody>
                    <a:bodyPr/>
                    <a:lstStyle/>
                    <a:p>
                      <a:endParaRPr lang="en-US"/>
                    </a:p>
                  </a:txBody>
                  <a:tcPr/>
                </a:tc>
                <a:tc gridSpan="2">
                  <a:txBody>
                    <a:bodyPr/>
                    <a:lstStyle/>
                    <a:p>
                      <a:pPr marL="0" marR="0" algn="ctr">
                        <a:spcBef>
                          <a:spcPts val="0"/>
                        </a:spcBef>
                        <a:spcAft>
                          <a:spcPts val="0"/>
                        </a:spcAft>
                      </a:pPr>
                      <a:r>
                        <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Prediction</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28575" cap="flat" cmpd="dbl" algn="ctr">
                      <a:solidFill>
                        <a:srgbClr val="3F3F3F"/>
                      </a:solidFill>
                      <a:prstDash val="solid"/>
                      <a:round/>
                      <a:headEnd type="none" w="med" len="med"/>
                      <a:tailEnd type="none" w="med" len="med"/>
                    </a:lnB>
                    <a:solidFill>
                      <a:srgbClr val="A5A5A5"/>
                    </a:solidFill>
                  </a:tcPr>
                </a:tc>
                <a:tc hMerge="1">
                  <a:txBody>
                    <a:bodyPr/>
                    <a:lstStyle/>
                    <a:p>
                      <a:endParaRPr lang="en-US"/>
                    </a:p>
                  </a:txBody>
                  <a:tcPr/>
                </a:tc>
                <a:tc gridSpan="2">
                  <a:txBody>
                    <a:bodyPr/>
                    <a:lstStyle/>
                    <a:p>
                      <a:pPr marL="0" marR="0" algn="ctr">
                        <a:spcBef>
                          <a:spcPts val="0"/>
                        </a:spcBef>
                        <a:spcAft>
                          <a:spcPts val="0"/>
                        </a:spcAft>
                      </a:pPr>
                      <a:r>
                        <a:rPr lang="en-US" sz="1600" b="1"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Error</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28575" cap="flat" cmpd="dbl" algn="ctr">
                      <a:solidFill>
                        <a:srgbClr val="3F3F3F"/>
                      </a:solidFill>
                      <a:prstDash val="solid"/>
                      <a:round/>
                      <a:headEnd type="none" w="med" len="med"/>
                      <a:tailEnd type="none" w="med" len="med"/>
                    </a:lnB>
                    <a:solidFill>
                      <a:srgbClr val="A5A5A5"/>
                    </a:solidFill>
                  </a:tcPr>
                </a:tc>
                <a:tc hMerge="1">
                  <a:txBody>
                    <a:bodyPr/>
                    <a:lstStyle/>
                    <a:p>
                      <a:endParaRPr lang="en-US"/>
                    </a:p>
                  </a:txBody>
                  <a:tcPr/>
                </a:tc>
                <a:tc rowSpan="2">
                  <a:txBody>
                    <a:bodyPr/>
                    <a:lstStyle/>
                    <a:p>
                      <a:pPr marL="0" marR="0" algn="ctr">
                        <a:spcBef>
                          <a:spcPts val="0"/>
                        </a:spcBef>
                        <a:spcAft>
                          <a:spcPts val="0"/>
                        </a:spcAft>
                      </a:pPr>
                      <a:r>
                        <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rPr>
                        <a:t>MAC</a:t>
                      </a: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extLst>
                  <a:ext uri="{0D108BD9-81ED-4DB2-BD59-A6C34878D82A}">
                    <a16:rowId xmlns:a16="http://schemas.microsoft.com/office/drawing/2014/main" val="2164694033"/>
                  </a:ext>
                </a:extLst>
              </a:tr>
              <a:tr h="184656">
                <a:tc vMerge="1">
                  <a:txBody>
                    <a:bodyPr/>
                    <a:lstStyle/>
                    <a:p>
                      <a:pPr marL="0" marR="0" algn="ctr">
                        <a:spcBef>
                          <a:spcPts val="0"/>
                        </a:spcBef>
                        <a:spcAft>
                          <a:spcPts val="0"/>
                        </a:spcAft>
                      </a:pPr>
                      <a:endParaRPr lang="en-US" sz="11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marL="0" marR="0" algn="ctr">
                        <a:spcBef>
                          <a:spcPts val="0"/>
                        </a:spcBef>
                        <a:spcAft>
                          <a:spcPts val="0"/>
                        </a:spcAft>
                      </a:pPr>
                      <a:r>
                        <a:rPr lang="en-US" sz="1600" b="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fn</a:t>
                      </a:r>
                      <a:endParaRPr lang="en-US" sz="16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marL="0" marR="0" algn="ctr">
                        <a:spcBef>
                          <a:spcPts val="0"/>
                        </a:spcBef>
                        <a:spcAft>
                          <a:spcPts val="0"/>
                        </a:spcAft>
                      </a:pPr>
                      <a:r>
                        <a:rPr lang="en-US" sz="1600" b="1"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zt</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marL="0" marR="0" algn="ctr">
                        <a:spcBef>
                          <a:spcPts val="0"/>
                        </a:spcBef>
                        <a:spcAft>
                          <a:spcPts val="0"/>
                        </a:spcAft>
                      </a:pPr>
                      <a:r>
                        <a:rPr lang="en-US" sz="1600" b="1"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fn</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marL="0" marR="0" algn="ctr">
                        <a:spcBef>
                          <a:spcPts val="0"/>
                        </a:spcBef>
                        <a:spcAft>
                          <a:spcPts val="0"/>
                        </a:spcAft>
                      </a:pPr>
                      <a:r>
                        <a:rPr lang="en-US" sz="1600" b="1"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zt</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marL="0" marR="0" algn="ctr">
                        <a:spcBef>
                          <a:spcPts val="0"/>
                        </a:spcBef>
                        <a:spcAft>
                          <a:spcPts val="0"/>
                        </a:spcAft>
                      </a:pPr>
                      <a:r>
                        <a:rPr lang="en-US" sz="1600" b="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fn</a:t>
                      </a:r>
                      <a:endParaRPr lang="en-US" sz="1600" b="1">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a:txBody>
                    <a:bodyPr/>
                    <a:lstStyle/>
                    <a:p>
                      <a:pPr marL="0" marR="0" algn="ctr">
                        <a:spcBef>
                          <a:spcPts val="0"/>
                        </a:spcBef>
                        <a:spcAft>
                          <a:spcPts val="0"/>
                        </a:spcAft>
                      </a:pPr>
                      <a:r>
                        <a:rPr lang="en-US" sz="1600" b="1" dirty="0" err="1">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zt</a:t>
                      </a:r>
                      <a:endParaRPr lang="en-US" sz="1600" b="1" dirty="0">
                        <a:solidFill>
                          <a:schemeClr val="bg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tc vMerge="1">
                  <a:txBody>
                    <a:bodyPr/>
                    <a:lstStyle/>
                    <a:p>
                      <a:pPr marL="0" marR="0" algn="ctr">
                        <a:spcBef>
                          <a:spcPts val="0"/>
                        </a:spcBef>
                        <a:spcAft>
                          <a:spcPts val="0"/>
                        </a:spcAft>
                      </a:pPr>
                      <a:endParaRPr lang="en-US"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54677" marR="54677" marT="0" marB="0" anchor="ctr">
                    <a:lnL w="28575" cap="flat" cmpd="dbl" algn="ctr">
                      <a:solidFill>
                        <a:srgbClr val="3F3F3F"/>
                      </a:solidFill>
                      <a:prstDash val="solid"/>
                      <a:round/>
                      <a:headEnd type="none" w="med" len="med"/>
                      <a:tailEnd type="none" w="med" len="med"/>
                    </a:lnL>
                    <a:lnR w="28575" cap="flat" cmpd="dbl" algn="ctr">
                      <a:solidFill>
                        <a:srgbClr val="3F3F3F"/>
                      </a:solidFill>
                      <a:prstDash val="solid"/>
                      <a:round/>
                      <a:headEnd type="none" w="med" len="med"/>
                      <a:tailEnd type="none" w="med" len="med"/>
                    </a:lnR>
                    <a:lnT w="28575" cap="flat" cmpd="dbl" algn="ctr">
                      <a:solidFill>
                        <a:srgbClr val="3F3F3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5A5A5"/>
                    </a:solidFill>
                  </a:tcPr>
                </a:tc>
                <a:extLst>
                  <a:ext uri="{0D108BD9-81ED-4DB2-BD59-A6C34878D82A}">
                    <a16:rowId xmlns:a16="http://schemas.microsoft.com/office/drawing/2014/main" val="2510769702"/>
                  </a:ext>
                </a:extLst>
              </a:tr>
              <a:tr h="303231">
                <a:tc>
                  <a:txBody>
                    <a:bodyPr/>
                    <a:lstStyle/>
                    <a:p>
                      <a:pPr algn="ctr" fontAlgn="b"/>
                      <a:r>
                        <a:rPr lang="en-US" sz="1600" b="0" i="0" u="none" strike="noStrike" dirty="0">
                          <a:solidFill>
                            <a:schemeClr val="tx1"/>
                          </a:solidFill>
                          <a:effectLst/>
                          <a:latin typeface="Calibri" panose="020F0502020204030204" pitchFamily="34" charset="0"/>
                        </a:rPr>
                        <a:t>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127.8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126.3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0.69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201.2%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0" i="0" u="none" strike="noStrike" dirty="0">
                          <a:solidFill>
                            <a:srgbClr val="000000"/>
                          </a:solidFill>
                          <a:effectLst/>
                          <a:latin typeface="Calibri" panose="020F0502020204030204" pitchFamily="34" charset="0"/>
                        </a:rPr>
                        <a:t>0.99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1429234973"/>
                  </a:ext>
                </a:extLst>
              </a:tr>
              <a:tr h="303231">
                <a:tc>
                  <a:txBody>
                    <a:bodyPr/>
                    <a:lstStyle/>
                    <a:p>
                      <a:pPr algn="ctr" fontAlgn="b"/>
                      <a:r>
                        <a:rPr lang="en-US" sz="1600" b="0" i="0" u="none" strike="noStrike" dirty="0">
                          <a:solidFill>
                            <a:schemeClr val="tx1"/>
                          </a:solidFill>
                          <a:effectLst/>
                          <a:latin typeface="Calibri" panose="020F0502020204030204" pitchFamily="34" charset="0"/>
                        </a:rPr>
                        <a:t>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236.2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232.3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0.85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144.8%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0" i="0" u="none" strike="noStrike">
                          <a:solidFill>
                            <a:srgbClr val="000000"/>
                          </a:solidFill>
                          <a:effectLst/>
                          <a:latin typeface="Calibri" panose="020F0502020204030204" pitchFamily="34" charset="0"/>
                        </a:rPr>
                        <a:t>0.96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1453133201"/>
                  </a:ext>
                </a:extLst>
              </a:tr>
              <a:tr h="303231">
                <a:tc>
                  <a:txBody>
                    <a:bodyPr/>
                    <a:lstStyle/>
                    <a:p>
                      <a:pPr algn="ctr" fontAlgn="b"/>
                      <a:r>
                        <a:rPr lang="en-US" sz="1600" b="0" i="0" u="none" strike="noStrike" dirty="0">
                          <a:solidFill>
                            <a:schemeClr val="tx1"/>
                          </a:solidFill>
                          <a:effectLst/>
                          <a:latin typeface="Calibri" panose="020F0502020204030204" pitchFamily="34" charset="0"/>
                        </a:rPr>
                        <a:t>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237.6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0.78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238.6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0.50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-35.8%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0.97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877788754"/>
                  </a:ext>
                </a:extLst>
              </a:tr>
              <a:tr h="303231">
                <a:tc>
                  <a:txBody>
                    <a:bodyPr/>
                    <a:lstStyle/>
                    <a:p>
                      <a:pPr algn="ctr" fontAlgn="b"/>
                      <a:r>
                        <a:rPr lang="en-US" sz="1600" b="0" i="0" u="none" strike="noStrike" dirty="0">
                          <a:solidFill>
                            <a:schemeClr val="tx1"/>
                          </a:solidFill>
                          <a:effectLst/>
                          <a:latin typeface="Calibri" panose="020F0502020204030204" pitchFamily="34" charset="0"/>
                        </a:rPr>
                        <a:t>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356.1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0.70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351.6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-42.3%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0.97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1755932601"/>
                  </a:ext>
                </a:extLst>
              </a:tr>
              <a:tr h="303231">
                <a:tc>
                  <a:txBody>
                    <a:bodyPr/>
                    <a:lstStyle/>
                    <a:p>
                      <a:pPr algn="ctr" fontAlgn="b"/>
                      <a:r>
                        <a:rPr lang="en-US" sz="1600" b="0" i="0" u="none" strike="noStrike" dirty="0">
                          <a:solidFill>
                            <a:schemeClr val="tx1"/>
                          </a:solidFill>
                          <a:effectLst/>
                          <a:latin typeface="Calibri" panose="020F0502020204030204" pitchFamily="34" charset="0"/>
                        </a:rPr>
                        <a:t>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439.4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0.51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436.6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-38.5%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0.91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3887838"/>
                  </a:ext>
                </a:extLst>
              </a:tr>
              <a:tr h="303231">
                <a:tc>
                  <a:txBody>
                    <a:bodyPr/>
                    <a:lstStyle/>
                    <a:p>
                      <a:pPr algn="ctr" fontAlgn="b"/>
                      <a:r>
                        <a:rPr lang="en-US" sz="1600" b="0" i="0" u="none" strike="noStrike" dirty="0">
                          <a:solidFill>
                            <a:schemeClr val="tx1"/>
                          </a:solidFill>
                          <a:effectLst/>
                          <a:latin typeface="Calibri" panose="020F0502020204030204" pitchFamily="34" charset="0"/>
                        </a:rPr>
                        <a:t>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454.6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0.59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466.2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0.81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38.2%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0.77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13342389"/>
                  </a:ext>
                </a:extLst>
              </a:tr>
              <a:tr h="303231">
                <a:tc>
                  <a:txBody>
                    <a:bodyPr/>
                    <a:lstStyle/>
                    <a:p>
                      <a:pPr algn="ctr" fontAlgn="b"/>
                      <a:r>
                        <a:rPr lang="en-US" sz="1600" b="0" i="0" u="none" strike="noStrike" dirty="0">
                          <a:solidFill>
                            <a:schemeClr val="tx1"/>
                          </a:solidFill>
                          <a:effectLst/>
                          <a:latin typeface="Calibri" panose="020F0502020204030204" pitchFamily="34" charset="0"/>
                        </a:rPr>
                        <a:t>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463.1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0.06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444.8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0.32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444.9%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0" i="0" u="none" strike="noStrike">
                          <a:solidFill>
                            <a:srgbClr val="000000"/>
                          </a:solidFill>
                          <a:effectLst/>
                          <a:latin typeface="Calibri" panose="020F0502020204030204" pitchFamily="34" charset="0"/>
                        </a:rPr>
                        <a:t>0.99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649961525"/>
                  </a:ext>
                </a:extLst>
              </a:tr>
              <a:tr h="303231">
                <a:tc>
                  <a:txBody>
                    <a:bodyPr/>
                    <a:lstStyle/>
                    <a:p>
                      <a:pPr algn="ctr" fontAlgn="b"/>
                      <a:r>
                        <a:rPr lang="en-US" sz="1600" b="0" i="0" u="none" strike="noStrike" dirty="0">
                          <a:solidFill>
                            <a:schemeClr val="tx1"/>
                          </a:solidFill>
                          <a:effectLst/>
                          <a:latin typeface="Calibri" panose="020F0502020204030204" pitchFamily="34" charset="0"/>
                        </a:rPr>
                        <a:t>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643.0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616.4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0.47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-4.1%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-52.2%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1688664520"/>
                  </a:ext>
                </a:extLst>
              </a:tr>
              <a:tr h="303231">
                <a:tc>
                  <a:txBody>
                    <a:bodyPr/>
                    <a:lstStyle/>
                    <a:p>
                      <a:pPr algn="ctr" fontAlgn="b"/>
                      <a:r>
                        <a:rPr lang="en-US" sz="1600" b="0" i="0" u="none" strike="noStrike" dirty="0">
                          <a:solidFill>
                            <a:schemeClr val="tx1"/>
                          </a:solidFill>
                          <a:effectLst/>
                          <a:latin typeface="Calibri" panose="020F0502020204030204" pitchFamily="34" charset="0"/>
                        </a:rPr>
                        <a:t>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728.9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682.3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0.62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-6.4%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600" b="0" i="0" u="none" strike="noStrike" dirty="0">
                          <a:solidFill>
                            <a:srgbClr val="000000"/>
                          </a:solidFill>
                          <a:effectLst/>
                          <a:latin typeface="Calibri" panose="020F0502020204030204" pitchFamily="34" charset="0"/>
                        </a:rPr>
                        <a:t>105.3%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0.97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3440082159"/>
                  </a:ext>
                </a:extLst>
              </a:tr>
              <a:tr h="303231">
                <a:tc>
                  <a:txBody>
                    <a:bodyPr/>
                    <a:lstStyle/>
                    <a:p>
                      <a:pPr algn="ctr" fontAlgn="b"/>
                      <a:r>
                        <a:rPr lang="en-US" sz="1600" b="0" i="0" u="none" strike="noStrike" dirty="0">
                          <a:solidFill>
                            <a:schemeClr val="tx1"/>
                          </a:solidFill>
                          <a:effectLst/>
                          <a:latin typeface="Calibri" panose="020F0502020204030204" pitchFamily="34" charset="0"/>
                        </a:rPr>
                        <a:t>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dirty="0">
                          <a:solidFill>
                            <a:srgbClr val="000000"/>
                          </a:solidFill>
                          <a:effectLst/>
                          <a:latin typeface="Calibri" panose="020F0502020204030204" pitchFamily="34" charset="0"/>
                        </a:rPr>
                        <a:t>733.5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0.58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706.5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0.34</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-41.8%</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0.96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3647686013"/>
                  </a:ext>
                </a:extLst>
              </a:tr>
              <a:tr h="370744">
                <a:tc>
                  <a:txBody>
                    <a:bodyPr/>
                    <a:lstStyle/>
                    <a:p>
                      <a:pPr algn="ctr" fontAlgn="b"/>
                      <a:r>
                        <a:rPr lang="en-US" sz="1600" b="0" i="0" u="none" strike="noStrike" dirty="0">
                          <a:solidFill>
                            <a:schemeClr val="tx1"/>
                          </a:solidFill>
                          <a:effectLst/>
                          <a:latin typeface="Calibri" panose="020F0502020204030204" pitchFamily="34" charset="0"/>
                        </a:rPr>
                        <a:t>11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833.7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0.13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832.9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0.25</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96.3%</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0.97</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2535684066"/>
                  </a:ext>
                </a:extLst>
              </a:tr>
              <a:tr h="370744">
                <a:tc>
                  <a:txBody>
                    <a:bodyPr/>
                    <a:lstStyle/>
                    <a:p>
                      <a:pPr algn="ctr" fontAlgn="b"/>
                      <a:r>
                        <a:rPr lang="en-US" sz="1600" b="0" i="0" u="none" strike="noStrike" dirty="0">
                          <a:solidFill>
                            <a:schemeClr val="tx1"/>
                          </a:solidFill>
                          <a:effectLst/>
                          <a:latin typeface="Calibri" panose="020F0502020204030204" pitchFamily="34" charset="0"/>
                        </a:rPr>
                        <a:t>12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910.2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0.90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893.0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0.61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en-US" sz="1600" b="0" i="0" u="none" strike="noStrike">
                          <a:solidFill>
                            <a:srgbClr val="000000"/>
                          </a:solidFill>
                          <a:effectLst/>
                          <a:latin typeface="Calibri" panose="020F0502020204030204" pitchFamily="34" charset="0"/>
                        </a:rPr>
                        <a:t>-1.9%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a:solidFill>
                            <a:srgbClr val="000000"/>
                          </a:solidFill>
                          <a:effectLst/>
                          <a:latin typeface="Calibri" panose="020F0502020204030204" pitchFamily="34" charset="0"/>
                        </a:rPr>
                        <a:t>-31.9%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tc>
                  <a:txBody>
                    <a:bodyPr/>
                    <a:lstStyle/>
                    <a:p>
                      <a:pPr algn="ctr" fontAlgn="b"/>
                      <a:r>
                        <a:rPr lang="en-US" sz="1600" b="0" i="0" u="none" strike="noStrike" dirty="0">
                          <a:solidFill>
                            <a:srgbClr val="000000"/>
                          </a:solidFill>
                          <a:effectLst/>
                          <a:latin typeface="Calibri" panose="020F0502020204030204" pitchFamily="34" charset="0"/>
                        </a:rPr>
                        <a:t>0.99</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solidFill>
                  </a:tcPr>
                </a:tc>
                <a:extLst>
                  <a:ext uri="{0D108BD9-81ED-4DB2-BD59-A6C34878D82A}">
                    <a16:rowId xmlns:a16="http://schemas.microsoft.com/office/drawing/2014/main" val="3698885696"/>
                  </a:ext>
                </a:extLst>
              </a:tr>
            </a:tbl>
          </a:graphicData>
        </a:graphic>
      </p:graphicFrame>
      <p:sp>
        <p:nvSpPr>
          <p:cNvPr id="9" name="Slide Number Placeholder 2">
            <a:extLst>
              <a:ext uri="{FF2B5EF4-FFF2-40B4-BE49-F238E27FC236}">
                <a16:creationId xmlns:a16="http://schemas.microsoft.com/office/drawing/2014/main" id="{7D99C95C-1DCD-4454-A9F7-B6A497544FD2}"/>
              </a:ext>
            </a:extLst>
          </p:cNvPr>
          <p:cNvSpPr>
            <a:spLocks noGrp="1"/>
          </p:cNvSpPr>
          <p:nvPr>
            <p:ph type="sldNum" sz="quarter" idx="4"/>
          </p:nvPr>
        </p:nvSpPr>
        <p:spPr>
          <a:xfrm>
            <a:off x="11674644" y="6492875"/>
            <a:ext cx="419397" cy="365125"/>
          </a:xfrm>
        </p:spPr>
        <p:txBody>
          <a:bodyPr/>
          <a:lstStyle/>
          <a:p>
            <a:fld id="{4FAB73BC-B049-4115-A692-8D63A059BFB8}" type="slidenum">
              <a:rPr lang="en-US" smtClean="0"/>
              <a:pPr/>
              <a:t>8</a:t>
            </a:fld>
            <a:endParaRPr lang="en-US" dirty="0"/>
          </a:p>
        </p:txBody>
      </p:sp>
      <p:pic>
        <p:nvPicPr>
          <p:cNvPr id="4" name="Picture 3">
            <a:extLst>
              <a:ext uri="{FF2B5EF4-FFF2-40B4-BE49-F238E27FC236}">
                <a16:creationId xmlns:a16="http://schemas.microsoft.com/office/drawing/2014/main" id="{E1BCE0B1-B862-4B8F-9EE8-1929C03E8F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0" y="1280905"/>
            <a:ext cx="5943612" cy="5029210"/>
          </a:xfrm>
          <a:prstGeom prst="rect">
            <a:avLst/>
          </a:prstGeom>
        </p:spPr>
      </p:pic>
    </p:spTree>
    <p:extLst>
      <p:ext uri="{BB962C8B-B14F-4D97-AF65-F5344CB8AC3E}">
        <p14:creationId xmlns:p14="http://schemas.microsoft.com/office/powerpoint/2010/main" val="2489509462"/>
      </p:ext>
    </p:extLst>
  </p:cSld>
  <p:clrMapOvr>
    <a:masterClrMapping/>
  </p:clrMapOvr>
  <mc:AlternateContent xmlns:mc="http://schemas.openxmlformats.org/markup-compatibility/2006" xmlns:p14="http://schemas.microsoft.com/office/powerpoint/2010/main">
    <mc:Choice Requires="p14">
      <p:transition spd="med" p14:dur="700" advTm="26692">
        <p:fade/>
      </p:transition>
    </mc:Choice>
    <mc:Fallback xmlns="">
      <p:transition spd="med" advTm="26692">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E48E0-C619-480F-8F24-D983B7503DEE}"/>
              </a:ext>
            </a:extLst>
          </p:cNvPr>
          <p:cNvSpPr>
            <a:spLocks noGrp="1"/>
          </p:cNvSpPr>
          <p:nvPr>
            <p:ph type="title"/>
          </p:nvPr>
        </p:nvSpPr>
        <p:spPr/>
        <p:txBody>
          <a:bodyPr/>
          <a:lstStyle/>
          <a:p>
            <a:r>
              <a:rPr lang="en-US" dirty="0"/>
              <a:t>Linear Results Shape Plots</a:t>
            </a:r>
          </a:p>
        </p:txBody>
      </p:sp>
      <p:sp>
        <p:nvSpPr>
          <p:cNvPr id="7" name="Content Placeholder 2">
            <a:extLst>
              <a:ext uri="{FF2B5EF4-FFF2-40B4-BE49-F238E27FC236}">
                <a16:creationId xmlns:a16="http://schemas.microsoft.com/office/drawing/2014/main" id="{D2E1D076-FD1B-4DE3-8009-8C706F69A5AA}"/>
              </a:ext>
            </a:extLst>
          </p:cNvPr>
          <p:cNvSpPr>
            <a:spLocks noGrp="1"/>
          </p:cNvSpPr>
          <p:nvPr>
            <p:ph type="body" sz="quarter" idx="10"/>
          </p:nvPr>
        </p:nvSpPr>
        <p:spPr>
          <a:xfrm>
            <a:off x="347313" y="902875"/>
            <a:ext cx="10844784" cy="663297"/>
          </a:xfrm>
        </p:spPr>
        <p:txBody>
          <a:bodyPr>
            <a:normAutofit/>
          </a:bodyPr>
          <a:lstStyle/>
          <a:p>
            <a:pPr lvl="1"/>
            <a:r>
              <a:rPr lang="en-US" dirty="0"/>
              <a:t>Shapes of some of the significant modes</a:t>
            </a:r>
          </a:p>
        </p:txBody>
      </p:sp>
      <p:pic>
        <p:nvPicPr>
          <p:cNvPr id="10" name="Picture 9">
            <a:extLst>
              <a:ext uri="{FF2B5EF4-FFF2-40B4-BE49-F238E27FC236}">
                <a16:creationId xmlns:a16="http://schemas.microsoft.com/office/drawing/2014/main" id="{E79842E1-FDFB-405E-86EF-895F5FCBF635}"/>
              </a:ext>
            </a:extLst>
          </p:cNvPr>
          <p:cNvPicPr>
            <a:picLocks noChangeAspect="1"/>
          </p:cNvPicPr>
          <p:nvPr/>
        </p:nvPicPr>
        <p:blipFill>
          <a:blip r:embed="rId3"/>
          <a:stretch>
            <a:fillRect/>
          </a:stretch>
        </p:blipFill>
        <p:spPr>
          <a:xfrm>
            <a:off x="1199465" y="2050062"/>
            <a:ext cx="2438400" cy="1828800"/>
          </a:xfrm>
          <a:prstGeom prst="rect">
            <a:avLst/>
          </a:prstGeom>
        </p:spPr>
      </p:pic>
      <p:pic>
        <p:nvPicPr>
          <p:cNvPr id="12" name="Picture 11">
            <a:extLst>
              <a:ext uri="{FF2B5EF4-FFF2-40B4-BE49-F238E27FC236}">
                <a16:creationId xmlns:a16="http://schemas.microsoft.com/office/drawing/2014/main" id="{E6660F05-4FFC-4E30-9B48-6068D19A73A6}"/>
              </a:ext>
            </a:extLst>
          </p:cNvPr>
          <p:cNvPicPr>
            <a:picLocks noChangeAspect="1"/>
          </p:cNvPicPr>
          <p:nvPr/>
        </p:nvPicPr>
        <p:blipFill>
          <a:blip r:embed="rId4"/>
          <a:stretch>
            <a:fillRect/>
          </a:stretch>
        </p:blipFill>
        <p:spPr>
          <a:xfrm>
            <a:off x="3434007" y="2050062"/>
            <a:ext cx="2438400" cy="1828800"/>
          </a:xfrm>
          <a:prstGeom prst="rect">
            <a:avLst/>
          </a:prstGeom>
        </p:spPr>
      </p:pic>
      <p:pic>
        <p:nvPicPr>
          <p:cNvPr id="16" name="Picture 15">
            <a:extLst>
              <a:ext uri="{FF2B5EF4-FFF2-40B4-BE49-F238E27FC236}">
                <a16:creationId xmlns:a16="http://schemas.microsoft.com/office/drawing/2014/main" id="{9671D1BE-1314-4BFC-A648-955B07F90C74}"/>
              </a:ext>
            </a:extLst>
          </p:cNvPr>
          <p:cNvPicPr>
            <a:picLocks noChangeAspect="1"/>
          </p:cNvPicPr>
          <p:nvPr/>
        </p:nvPicPr>
        <p:blipFill>
          <a:blip r:embed="rId5"/>
          <a:stretch>
            <a:fillRect/>
          </a:stretch>
        </p:blipFill>
        <p:spPr>
          <a:xfrm>
            <a:off x="3434007" y="4021943"/>
            <a:ext cx="2438400" cy="1828800"/>
          </a:xfrm>
          <a:prstGeom prst="rect">
            <a:avLst/>
          </a:prstGeom>
        </p:spPr>
      </p:pic>
      <p:sp>
        <p:nvSpPr>
          <p:cNvPr id="17" name="Rectangle 16">
            <a:extLst>
              <a:ext uri="{FF2B5EF4-FFF2-40B4-BE49-F238E27FC236}">
                <a16:creationId xmlns:a16="http://schemas.microsoft.com/office/drawing/2014/main" id="{00F42E5F-959D-409D-8185-2109AF6BF949}"/>
              </a:ext>
            </a:extLst>
          </p:cNvPr>
          <p:cNvSpPr/>
          <p:nvPr/>
        </p:nvSpPr>
        <p:spPr>
          <a:xfrm>
            <a:off x="1276927" y="1906981"/>
            <a:ext cx="4381500" cy="3853354"/>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EA45D7B2-F7B8-4A22-88CF-436F6C191F61}"/>
              </a:ext>
            </a:extLst>
          </p:cNvPr>
          <p:cNvPicPr>
            <a:picLocks noChangeAspect="1"/>
          </p:cNvPicPr>
          <p:nvPr/>
        </p:nvPicPr>
        <p:blipFill>
          <a:blip r:embed="rId6"/>
          <a:stretch>
            <a:fillRect/>
          </a:stretch>
        </p:blipFill>
        <p:spPr>
          <a:xfrm>
            <a:off x="6244712" y="2189603"/>
            <a:ext cx="2438400" cy="1828800"/>
          </a:xfrm>
          <a:prstGeom prst="rect">
            <a:avLst/>
          </a:prstGeom>
        </p:spPr>
      </p:pic>
      <p:pic>
        <p:nvPicPr>
          <p:cNvPr id="21" name="Picture 20">
            <a:extLst>
              <a:ext uri="{FF2B5EF4-FFF2-40B4-BE49-F238E27FC236}">
                <a16:creationId xmlns:a16="http://schemas.microsoft.com/office/drawing/2014/main" id="{9083710D-2E82-47E0-9BE0-B1EC429C6F0E}"/>
              </a:ext>
            </a:extLst>
          </p:cNvPr>
          <p:cNvPicPr>
            <a:picLocks noChangeAspect="1"/>
          </p:cNvPicPr>
          <p:nvPr/>
        </p:nvPicPr>
        <p:blipFill>
          <a:blip r:embed="rId7"/>
          <a:stretch>
            <a:fillRect/>
          </a:stretch>
        </p:blipFill>
        <p:spPr>
          <a:xfrm>
            <a:off x="8683112" y="2169609"/>
            <a:ext cx="2438400" cy="1828800"/>
          </a:xfrm>
          <a:prstGeom prst="rect">
            <a:avLst/>
          </a:prstGeom>
        </p:spPr>
      </p:pic>
      <p:pic>
        <p:nvPicPr>
          <p:cNvPr id="23" name="Picture 22">
            <a:extLst>
              <a:ext uri="{FF2B5EF4-FFF2-40B4-BE49-F238E27FC236}">
                <a16:creationId xmlns:a16="http://schemas.microsoft.com/office/drawing/2014/main" id="{10CB8EFB-C57A-4508-9921-8E4E7CDFD2AB}"/>
              </a:ext>
            </a:extLst>
          </p:cNvPr>
          <p:cNvPicPr>
            <a:picLocks noChangeAspect="1"/>
          </p:cNvPicPr>
          <p:nvPr/>
        </p:nvPicPr>
        <p:blipFill>
          <a:blip r:embed="rId8"/>
          <a:stretch>
            <a:fillRect/>
          </a:stretch>
        </p:blipFill>
        <p:spPr>
          <a:xfrm>
            <a:off x="6225575" y="3998409"/>
            <a:ext cx="2438400" cy="1828800"/>
          </a:xfrm>
          <a:prstGeom prst="rect">
            <a:avLst/>
          </a:prstGeom>
        </p:spPr>
      </p:pic>
      <p:pic>
        <p:nvPicPr>
          <p:cNvPr id="35" name="Picture 34">
            <a:extLst>
              <a:ext uri="{FF2B5EF4-FFF2-40B4-BE49-F238E27FC236}">
                <a16:creationId xmlns:a16="http://schemas.microsoft.com/office/drawing/2014/main" id="{A6556544-9791-4BE6-9977-4F69C2CE482E}"/>
              </a:ext>
            </a:extLst>
          </p:cNvPr>
          <p:cNvPicPr>
            <a:picLocks noChangeAspect="1"/>
          </p:cNvPicPr>
          <p:nvPr/>
        </p:nvPicPr>
        <p:blipFill>
          <a:blip r:embed="rId9"/>
          <a:stretch>
            <a:fillRect/>
          </a:stretch>
        </p:blipFill>
        <p:spPr>
          <a:xfrm>
            <a:off x="8439727" y="4021943"/>
            <a:ext cx="2438400" cy="1828800"/>
          </a:xfrm>
          <a:prstGeom prst="rect">
            <a:avLst/>
          </a:prstGeom>
        </p:spPr>
      </p:pic>
      <p:sp>
        <p:nvSpPr>
          <p:cNvPr id="36" name="Rectangle 35">
            <a:extLst>
              <a:ext uri="{FF2B5EF4-FFF2-40B4-BE49-F238E27FC236}">
                <a16:creationId xmlns:a16="http://schemas.microsoft.com/office/drawing/2014/main" id="{7B2D4DEE-117B-4C28-8272-EE23A4EF6E92}"/>
              </a:ext>
            </a:extLst>
          </p:cNvPr>
          <p:cNvSpPr/>
          <p:nvPr/>
        </p:nvSpPr>
        <p:spPr>
          <a:xfrm>
            <a:off x="6448570" y="1906981"/>
            <a:ext cx="4381500" cy="3853354"/>
          </a:xfrm>
          <a:prstGeom prst="rect">
            <a:avLst/>
          </a:prstGeom>
          <a:noFill/>
          <a:ln w="476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AF0656FB-5E0A-4C1A-8863-0B2235AA7858}"/>
              </a:ext>
            </a:extLst>
          </p:cNvPr>
          <p:cNvSpPr txBox="1"/>
          <p:nvPr/>
        </p:nvSpPr>
        <p:spPr>
          <a:xfrm>
            <a:off x="6538267" y="1566172"/>
            <a:ext cx="4463580" cy="369332"/>
          </a:xfrm>
          <a:prstGeom prst="rect">
            <a:avLst/>
          </a:prstGeom>
          <a:noFill/>
        </p:spPr>
        <p:txBody>
          <a:bodyPr wrap="square">
            <a:spAutoFit/>
          </a:bodyPr>
          <a:lstStyle/>
          <a:p>
            <a:r>
              <a:rPr lang="en-US" dirty="0"/>
              <a:t>Prediction Elastic Modes 1, 2, 3, and 11</a:t>
            </a:r>
          </a:p>
        </p:txBody>
      </p:sp>
      <p:sp>
        <p:nvSpPr>
          <p:cNvPr id="38" name="TextBox 37">
            <a:extLst>
              <a:ext uri="{FF2B5EF4-FFF2-40B4-BE49-F238E27FC236}">
                <a16:creationId xmlns:a16="http://schemas.microsoft.com/office/drawing/2014/main" id="{2B74DA77-9E7F-451C-BD9F-572FF6BB43E8}"/>
              </a:ext>
            </a:extLst>
          </p:cNvPr>
          <p:cNvSpPr txBox="1"/>
          <p:nvPr/>
        </p:nvSpPr>
        <p:spPr>
          <a:xfrm>
            <a:off x="1750565" y="1593755"/>
            <a:ext cx="3907862" cy="369332"/>
          </a:xfrm>
          <a:prstGeom prst="rect">
            <a:avLst/>
          </a:prstGeom>
          <a:noFill/>
        </p:spPr>
        <p:txBody>
          <a:bodyPr wrap="square">
            <a:spAutoFit/>
          </a:bodyPr>
          <a:lstStyle/>
          <a:p>
            <a:r>
              <a:rPr lang="en-US" dirty="0"/>
              <a:t>Truth Elastic Modes 1, 2, 3, and 11</a:t>
            </a:r>
          </a:p>
        </p:txBody>
      </p:sp>
      <p:pic>
        <p:nvPicPr>
          <p:cNvPr id="4" name="Picture 3">
            <a:extLst>
              <a:ext uri="{FF2B5EF4-FFF2-40B4-BE49-F238E27FC236}">
                <a16:creationId xmlns:a16="http://schemas.microsoft.com/office/drawing/2014/main" id="{198C1D2D-F2D7-484A-A972-6C42299473D0}"/>
              </a:ext>
            </a:extLst>
          </p:cNvPr>
          <p:cNvPicPr>
            <a:picLocks noChangeAspect="1"/>
          </p:cNvPicPr>
          <p:nvPr/>
        </p:nvPicPr>
        <p:blipFill>
          <a:blip r:embed="rId10"/>
          <a:stretch>
            <a:fillRect/>
          </a:stretch>
        </p:blipFill>
        <p:spPr>
          <a:xfrm>
            <a:off x="1394100" y="3833658"/>
            <a:ext cx="2438400" cy="1828800"/>
          </a:xfrm>
          <a:prstGeom prst="rect">
            <a:avLst/>
          </a:prstGeom>
        </p:spPr>
      </p:pic>
      <p:sp>
        <p:nvSpPr>
          <p:cNvPr id="18" name="Slide Number Placeholder 2">
            <a:extLst>
              <a:ext uri="{FF2B5EF4-FFF2-40B4-BE49-F238E27FC236}">
                <a16:creationId xmlns:a16="http://schemas.microsoft.com/office/drawing/2014/main" id="{1A4D70D3-90F6-4EC8-B987-3FBFFEAA8C79}"/>
              </a:ext>
            </a:extLst>
          </p:cNvPr>
          <p:cNvSpPr>
            <a:spLocks noGrp="1"/>
          </p:cNvSpPr>
          <p:nvPr>
            <p:ph type="sldNum" sz="quarter" idx="4"/>
          </p:nvPr>
        </p:nvSpPr>
        <p:spPr>
          <a:xfrm>
            <a:off x="11674644" y="6492875"/>
            <a:ext cx="419397" cy="365125"/>
          </a:xfrm>
        </p:spPr>
        <p:txBody>
          <a:bodyPr/>
          <a:lstStyle/>
          <a:p>
            <a:fld id="{4FAB73BC-B049-4115-A692-8D63A059BFB8}" type="slidenum">
              <a:rPr lang="en-US" smtClean="0"/>
              <a:pPr/>
              <a:t>9</a:t>
            </a:fld>
            <a:endParaRPr lang="en-US" dirty="0"/>
          </a:p>
        </p:txBody>
      </p:sp>
    </p:spTree>
    <p:extLst>
      <p:ext uri="{BB962C8B-B14F-4D97-AF65-F5344CB8AC3E}">
        <p14:creationId xmlns:p14="http://schemas.microsoft.com/office/powerpoint/2010/main" val="2912498078"/>
      </p:ext>
    </p:extLst>
  </p:cSld>
  <p:clrMapOvr>
    <a:masterClrMapping/>
  </p:clrMapOvr>
  <mc:AlternateContent xmlns:mc="http://schemas.openxmlformats.org/markup-compatibility/2006" xmlns:p14="http://schemas.microsoft.com/office/powerpoint/2010/main">
    <mc:Choice Requires="p14">
      <p:transition spd="med" p14:dur="700" advTm="26692">
        <p:fade/>
      </p:transition>
    </mc:Choice>
    <mc:Fallback xmlns="">
      <p:transition spd="med" advTm="26692">
        <p:fade/>
      </p:transition>
    </mc:Fallback>
  </mc:AlternateContent>
</p:sld>
</file>

<file path=ppt/theme/theme1.xml><?xml version="1.0" encoding="utf-8"?>
<a:theme xmlns:a="http://schemas.openxmlformats.org/drawingml/2006/main" name="ThemeOUO 16x9">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ThemeOUO 16x9" id="{5E3359CC-CBEC-4FD0-85E8-1134F2DE1A0B}" vid="{09DDF06A-F8EE-4019-BD94-7F610B34DFCB}"/>
    </a:ext>
  </a:extLst>
</a:theme>
</file>

<file path=ppt/theme/theme2.xml><?xml version="1.0" encoding="utf-8"?>
<a:theme xmlns:a="http://schemas.openxmlformats.org/drawingml/2006/main" name="Sandia Theme (White Background)">
  <a:themeElements>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fontScheme name="Garamond-Trebuchet MS">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andia 2018">
    <a:dk1>
      <a:srgbClr val="000000"/>
    </a:dk1>
    <a:lt1>
      <a:srgbClr val="FFFFFF"/>
    </a:lt1>
    <a:dk2>
      <a:srgbClr val="005376"/>
    </a:dk2>
    <a:lt2>
      <a:srgbClr val="E7E6E6"/>
    </a:lt2>
    <a:accent1>
      <a:srgbClr val="008E74"/>
    </a:accent1>
    <a:accent2>
      <a:srgbClr val="6CB312"/>
    </a:accent2>
    <a:accent3>
      <a:srgbClr val="FFA033"/>
    </a:accent3>
    <a:accent4>
      <a:srgbClr val="A92C00"/>
    </a:accent4>
    <a:accent5>
      <a:srgbClr val="7D0D7C"/>
    </a:accent5>
    <a:accent6>
      <a:srgbClr val="00ADD0"/>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Default Theme</Template>
  <TotalTime>23498</TotalTime>
  <Words>3077</Words>
  <Application>Microsoft Office PowerPoint</Application>
  <PresentationFormat>Widescreen</PresentationFormat>
  <Paragraphs>298</Paragraphs>
  <Slides>22</Slides>
  <Notes>18</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22</vt:i4>
      </vt:variant>
    </vt:vector>
  </HeadingPairs>
  <TitlesOfParts>
    <vt:vector size="32" baseType="lpstr">
      <vt:lpstr>Arial</vt:lpstr>
      <vt:lpstr>Calibri</vt:lpstr>
      <vt:lpstr>Cambria Math</vt:lpstr>
      <vt:lpstr>Garamond</vt:lpstr>
      <vt:lpstr>Gill Sans MT</vt:lpstr>
      <vt:lpstr>Times New Roman</vt:lpstr>
      <vt:lpstr>Trebuchet MS</vt:lpstr>
      <vt:lpstr>Wingdings</vt:lpstr>
      <vt:lpstr>ThemeOUO 16x9</vt:lpstr>
      <vt:lpstr>Sandia Theme (White Background)</vt:lpstr>
      <vt:lpstr>Nonlinear Substructuring of the Dynamic Substructures Technical Division Structure</vt:lpstr>
      <vt:lpstr>The Substructuring Round-Robin</vt:lpstr>
      <vt:lpstr>Motivation</vt:lpstr>
      <vt:lpstr>Substructuring Diagram</vt:lpstr>
      <vt:lpstr>Experimental Setup </vt:lpstr>
      <vt:lpstr>Substructuring Theory</vt:lpstr>
      <vt:lpstr>Substructuring Theory</vt:lpstr>
      <vt:lpstr>Linear Results</vt:lpstr>
      <vt:lpstr>Linear Results Shape Plots</vt:lpstr>
      <vt:lpstr>Linear Experimental Results</vt:lpstr>
      <vt:lpstr>Nonlinear Screening</vt:lpstr>
      <vt:lpstr>Nonlinear Screening</vt:lpstr>
      <vt:lpstr>Experimental Non-Linear Model Extraction</vt:lpstr>
      <vt:lpstr>Experimental Non-Linear Model Extraction</vt:lpstr>
      <vt:lpstr>Nonlinear Substructuring Theory</vt:lpstr>
      <vt:lpstr>Nonlinear Substructuring Results</vt:lpstr>
      <vt:lpstr>Nonlinear Substructuring Results</vt:lpstr>
      <vt:lpstr>Nonlinear Experimental Results</vt:lpstr>
      <vt:lpstr>Conclusions &amp; Future Work</vt:lpstr>
      <vt:lpstr>Appendix</vt:lpstr>
      <vt:lpstr>Nonlinear Screening (Slide 12) – Secondary Mode Option </vt:lpstr>
      <vt:lpstr>Nonlinear Substructuring Results (Slide 17) - What is going on at early time?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Nonlinear DE FY19 Test and Analysis Notes</dc:title>
  <dc:creator>Pacini, Benjamin Robert</dc:creator>
  <cp:lastModifiedBy>Moldenhauer, Benjamin John</cp:lastModifiedBy>
  <cp:revision>381</cp:revision>
  <dcterms:created xsi:type="dcterms:W3CDTF">2019-07-10T12:44:17Z</dcterms:created>
  <dcterms:modified xsi:type="dcterms:W3CDTF">2024-02-13T00:20:00Z</dcterms:modified>
</cp:coreProperties>
</file>